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36" r:id="rId2"/>
    <p:sldId id="258" r:id="rId3"/>
    <p:sldId id="333" r:id="rId4"/>
    <p:sldId id="259" r:id="rId5"/>
    <p:sldId id="320" r:id="rId6"/>
    <p:sldId id="325" r:id="rId7"/>
    <p:sldId id="331" r:id="rId8"/>
    <p:sldId id="327" r:id="rId9"/>
    <p:sldId id="334" r:id="rId10"/>
    <p:sldId id="276" r:id="rId11"/>
    <p:sldId id="332" r:id="rId12"/>
    <p:sldId id="335" r:id="rId13"/>
  </p:sldIdLst>
  <p:sldSz cx="9144000" cy="6858000" type="screen4x3"/>
  <p:notesSz cx="6858000" cy="9144000"/>
  <p:custDataLst>
    <p:tags r:id="rId1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03"/>
    <a:srgbClr val="00FFCC"/>
    <a:srgbClr val="99FF99"/>
    <a:srgbClr val="000066"/>
    <a:srgbClr val="ECBE16"/>
    <a:srgbClr val="0033CC"/>
    <a:srgbClr val="C4D42E"/>
    <a:srgbClr val="E0E02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369" autoAdjust="0"/>
    <p:restoredTop sz="91800" autoAdjust="0"/>
  </p:normalViewPr>
  <p:slideViewPr>
    <p:cSldViewPr>
      <p:cViewPr>
        <p:scale>
          <a:sx n="70" d="100"/>
          <a:sy n="70" d="100"/>
        </p:scale>
        <p:origin x="-432"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457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457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457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50B491D-BD51-4811-AFFD-11CB4302EDC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19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1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519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19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19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105B53D-3B12-4EDD-B921-2494820DBD5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04C9D9-7503-4AF5-89FF-62A8D431AE7E}" type="slidenum">
              <a:rPr lang="en-US"/>
              <a:pPr/>
              <a:t>7</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2BD33D-85FC-49B4-94DB-558B252EF0A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429346-8455-429F-8ABB-CB2D709C636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5B237A-9BE9-44F4-BC68-41D422B67A7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AF6991F4-0EAE-4E65-82E3-6E10C6C39B9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061859-1254-463D-8D5B-E7DDA323B922}"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B1620E-AA40-4111-9B3D-2AD895610F4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8D4943-FF39-45A4-BC88-A90438C2C9B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5A4BAC-CE06-4E37-B3DF-137A02EE3A2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F08739D-8659-48C1-975A-EB65E19DD239}"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6F910-01AF-4BDC-BDF8-EFF430E7C65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0C77A7-0C5E-4499-B072-6FEA74F936E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659AA3-9F1C-4647-8D68-E67033964A9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D2CF825-9ED8-4AF2-9807-454ADFA69BA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152400" y="3576638"/>
            <a:ext cx="8763000" cy="1569660"/>
          </a:xfrm>
          <a:prstGeom prst="rect">
            <a:avLst/>
          </a:prstGeom>
          <a:noFill/>
          <a:ln>
            <a:noFill/>
          </a:ln>
          <a:extLst>
            <a:ext uri="{909E8E84-426E-40DD-AFC4-6F175D3DCCD1}"/>
            <a:ext uri="{91240B29-F687-4F45-9708-019B960494DF}"/>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200" b="1" dirty="0" smtClean="0">
                <a:solidFill>
                  <a:srgbClr val="006600"/>
                </a:solidFill>
                <a:cs typeface="Arial" charset="0"/>
              </a:rPr>
              <a:t>GIÁO DỤC AN TOÀN GIAO THÔNG – </a:t>
            </a:r>
            <a:r>
              <a:rPr lang="en-US" sz="3200" b="1" dirty="0" smtClean="0">
                <a:solidFill>
                  <a:srgbClr val="006600"/>
                </a:solidFill>
                <a:cs typeface="Arial" charset="0"/>
              </a:rPr>
              <a:t>LỚP 2</a:t>
            </a:r>
          </a:p>
          <a:p>
            <a:pPr algn="ctr" eaLnBrk="1" hangingPunct="1">
              <a:defRPr/>
            </a:pPr>
            <a:r>
              <a:rPr lang="en-US" sz="3200" b="1" dirty="0" smtClean="0">
                <a:solidFill>
                  <a:srgbClr val="000099"/>
                </a:solidFill>
                <a:cs typeface="Arial" charset="0"/>
              </a:rPr>
              <a:t>TUẦN </a:t>
            </a:r>
            <a:r>
              <a:rPr lang="en-US" sz="3200" b="1" dirty="0" smtClean="0">
                <a:solidFill>
                  <a:srgbClr val="000099"/>
                </a:solidFill>
                <a:cs typeface="Arial" charset="0"/>
              </a:rPr>
              <a:t>6</a:t>
            </a:r>
            <a:endParaRPr lang="en-US" sz="3200" b="1" dirty="0" smtClean="0">
              <a:solidFill>
                <a:srgbClr val="000099"/>
              </a:solidFill>
              <a:cs typeface="Arial" charset="0"/>
            </a:endParaRPr>
          </a:p>
          <a:p>
            <a:pPr algn="ctr" eaLnBrk="1" hangingPunct="1">
              <a:defRPr/>
            </a:pPr>
            <a:r>
              <a:rPr lang="en-US" sz="3200" b="1" u="sng" dirty="0" err="1" smtClean="0">
                <a:solidFill>
                  <a:srgbClr val="FF0000"/>
                </a:solidFill>
                <a:effectLst>
                  <a:outerShdw blurRad="38100" dist="38100" dir="2700000" algn="tl">
                    <a:srgbClr val="000000">
                      <a:alpha val="43137"/>
                    </a:srgbClr>
                  </a:outerShdw>
                </a:effectLst>
                <a:cs typeface="Arial" charset="0"/>
              </a:rPr>
              <a:t>Bài</a:t>
            </a:r>
            <a:r>
              <a:rPr lang="en-US" sz="3200" b="1" u="sng" dirty="0" smtClean="0">
                <a:solidFill>
                  <a:srgbClr val="FF0000"/>
                </a:solidFill>
                <a:effectLst>
                  <a:outerShdw blurRad="38100" dist="38100" dir="2700000" algn="tl">
                    <a:srgbClr val="000000">
                      <a:alpha val="43137"/>
                    </a:srgbClr>
                  </a:outerShdw>
                </a:effectLst>
                <a:cs typeface="Arial" charset="0"/>
              </a:rPr>
              <a:t>:</a:t>
            </a:r>
            <a:r>
              <a:rPr lang="en-US" sz="3200" dirty="0" smtClean="0">
                <a:solidFill>
                  <a:srgbClr val="FF0000"/>
                </a:solidFill>
                <a:cs typeface="Arial" charset="0"/>
              </a:rPr>
              <a:t> </a:t>
            </a:r>
            <a:r>
              <a:rPr lang="en-US" sz="3200" b="1" dirty="0" smtClean="0">
                <a:solidFill>
                  <a:srgbClr val="FF0000"/>
                </a:solidFill>
                <a:cs typeface="Arial" charset="0"/>
              </a:rPr>
              <a:t>NGỒI AN TOÀN TRÊN XE ĐẠP, XE MÁY</a:t>
            </a:r>
            <a:endParaRPr lang="en-US" sz="3200" b="1" dirty="0" smtClean="0">
              <a:solidFill>
                <a:srgbClr val="FF0000"/>
              </a:solidFill>
              <a:cs typeface="Arial" charset="0"/>
            </a:endParaRPr>
          </a:p>
        </p:txBody>
      </p:sp>
      <p:sp>
        <p:nvSpPr>
          <p:cNvPr id="5" name="Rectangle 4"/>
          <p:cNvSpPr/>
          <p:nvPr/>
        </p:nvSpPr>
        <p:spPr>
          <a:xfrm>
            <a:off x="1741697" y="2438842"/>
            <a:ext cx="6183103"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rgbClr val="006600"/>
                </a:solidFill>
                <a:effectLst>
                  <a:outerShdw blurRad="50800" dist="39000" dir="5460000" algn="tl">
                    <a:srgbClr val="000000">
                      <a:alpha val="38000"/>
                    </a:srgbClr>
                  </a:outerShdw>
                </a:effectLst>
                <a:cs typeface="Arial" charset="0"/>
              </a:rPr>
              <a:t>GIÁO ÁN ĐIỆN TỬ</a:t>
            </a:r>
            <a:endParaRPr lang="en-US" sz="5400" b="1" dirty="0">
              <a:ln w="11430"/>
              <a:solidFill>
                <a:srgbClr val="006600"/>
              </a:solidFill>
              <a:effectLst>
                <a:outerShdw blurRad="50800" dist="39000" dir="5460000" algn="tl">
                  <a:srgbClr val="000000">
                    <a:alpha val="38000"/>
                  </a:srgbClr>
                </a:outerShdw>
              </a:effectLst>
            </a:endParaRPr>
          </a:p>
        </p:txBody>
      </p:sp>
      <p:sp>
        <p:nvSpPr>
          <p:cNvPr id="6" name="Rounded Rectangle 5"/>
          <p:cNvSpPr/>
          <p:nvPr/>
        </p:nvSpPr>
        <p:spPr>
          <a:xfrm>
            <a:off x="1981200" y="609600"/>
            <a:ext cx="5105400" cy="914400"/>
          </a:xfrm>
          <a:prstGeom prst="roundRect">
            <a:avLst/>
          </a:prstGeom>
          <a:solidFill>
            <a:srgbClr val="9ED2D2">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600" b="1" dirty="0" smtClean="0">
                <a:solidFill>
                  <a:schemeClr val="tx1"/>
                </a:solidFill>
                <a:effectLst>
                  <a:outerShdw blurRad="38100" dist="38100" dir="2700000" algn="tl">
                    <a:srgbClr val="000000">
                      <a:alpha val="43137"/>
                    </a:srgbClr>
                  </a:outerShdw>
                </a:effectLst>
              </a:rPr>
              <a:t>TRƯỜNG TIỂU HỌC ÁI MỘ A</a:t>
            </a:r>
            <a:endParaRPr lang="en-US" sz="26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590800" y="152400"/>
            <a:ext cx="4191000" cy="600075"/>
          </a:xfrm>
        </p:spPr>
        <p:txBody>
          <a:bodyPr/>
          <a:lstStyle/>
          <a:p>
            <a:r>
              <a:rPr lang="en-US" sz="3600" b="1">
                <a:solidFill>
                  <a:srgbClr val="0000FF"/>
                </a:solidFill>
                <a:latin typeface=".VnAvantH" pitchFamily="34" charset="0"/>
              </a:rPr>
              <a:t>C</a:t>
            </a:r>
            <a:r>
              <a:rPr lang="en-US" sz="3600" b="1">
                <a:solidFill>
                  <a:srgbClr val="0000FF"/>
                </a:solidFill>
              </a:rPr>
              <a:t>ỦNG CỐ</a:t>
            </a:r>
          </a:p>
        </p:txBody>
      </p:sp>
      <p:sp>
        <p:nvSpPr>
          <p:cNvPr id="35843" name="Rectangle 3"/>
          <p:cNvSpPr>
            <a:spLocks noGrp="1" noChangeArrowheads="1"/>
          </p:cNvSpPr>
          <p:nvPr>
            <p:ph type="body" idx="1"/>
          </p:nvPr>
        </p:nvSpPr>
        <p:spPr>
          <a:xfrm>
            <a:off x="762000" y="838200"/>
            <a:ext cx="8229600" cy="935038"/>
          </a:xfrm>
        </p:spPr>
        <p:txBody>
          <a:bodyPr/>
          <a:lstStyle/>
          <a:p>
            <a:pPr>
              <a:buFontTx/>
              <a:buNone/>
            </a:pPr>
            <a:r>
              <a:rPr lang="en-US" sz="2400" b="1"/>
              <a:t>Nối những việc nên làm với	   và những việc không nên làm với 	   khi ngồi    trên xe đạp, xe máy:</a:t>
            </a:r>
            <a:r>
              <a:rPr lang="en-US" sz="2400"/>
              <a:t> </a:t>
            </a:r>
          </a:p>
        </p:txBody>
      </p:sp>
      <p:grpSp>
        <p:nvGrpSpPr>
          <p:cNvPr id="35844" name="Group 4"/>
          <p:cNvGrpSpPr>
            <a:grpSpLocks/>
          </p:cNvGrpSpPr>
          <p:nvPr/>
        </p:nvGrpSpPr>
        <p:grpSpPr bwMode="auto">
          <a:xfrm>
            <a:off x="2990850" y="1143000"/>
            <a:ext cx="720725" cy="684213"/>
            <a:chOff x="2585" y="1820"/>
            <a:chExt cx="454" cy="431"/>
          </a:xfrm>
        </p:grpSpPr>
        <p:sp>
          <p:nvSpPr>
            <p:cNvPr id="35845" name="AutoShape 5"/>
            <p:cNvSpPr>
              <a:spLocks noChangeArrowheads="1"/>
            </p:cNvSpPr>
            <p:nvPr/>
          </p:nvSpPr>
          <p:spPr bwMode="auto">
            <a:xfrm>
              <a:off x="2585" y="1820"/>
              <a:ext cx="454" cy="431"/>
            </a:xfrm>
            <a:prstGeom prst="star16">
              <a:avLst>
                <a:gd name="adj" fmla="val 37500"/>
              </a:avLst>
            </a:prstGeom>
            <a:solidFill>
              <a:srgbClr val="FFFF00"/>
            </a:solidFill>
            <a:ln w="9525">
              <a:solidFill>
                <a:srgbClr val="FF0000"/>
              </a:solidFill>
              <a:miter lim="800000"/>
              <a:headEnd/>
              <a:tailEnd/>
            </a:ln>
            <a:effectLst/>
          </p:spPr>
          <p:txBody>
            <a:bodyPr wrap="none" anchor="ctr"/>
            <a:lstStyle/>
            <a:p>
              <a:endParaRPr lang="en-US"/>
            </a:p>
          </p:txBody>
        </p:sp>
        <p:sp>
          <p:nvSpPr>
            <p:cNvPr id="35846" name="Oval 6"/>
            <p:cNvSpPr>
              <a:spLocks noChangeArrowheads="1"/>
            </p:cNvSpPr>
            <p:nvPr/>
          </p:nvSpPr>
          <p:spPr bwMode="auto">
            <a:xfrm>
              <a:off x="2698" y="1910"/>
              <a:ext cx="250" cy="250"/>
            </a:xfrm>
            <a:prstGeom prst="ellipse">
              <a:avLst/>
            </a:prstGeom>
            <a:solidFill>
              <a:srgbClr val="FF0000"/>
            </a:solidFill>
            <a:ln w="9525">
              <a:solidFill>
                <a:srgbClr val="0000FF"/>
              </a:solidFill>
              <a:round/>
              <a:headEnd/>
              <a:tailEnd/>
            </a:ln>
            <a:effectLst/>
          </p:spPr>
          <p:txBody>
            <a:bodyPr wrap="none" anchor="ctr"/>
            <a:lstStyle/>
            <a:p>
              <a:pPr algn="ctr"/>
              <a:r>
                <a:rPr lang="en-US" sz="2400" b="1">
                  <a:solidFill>
                    <a:srgbClr val="FFFF00"/>
                  </a:solidFill>
                  <a:effectLst>
                    <a:outerShdw blurRad="38100" dist="38100" dir="2700000" algn="tl">
                      <a:srgbClr val="000000"/>
                    </a:outerShdw>
                  </a:effectLst>
                  <a:latin typeface=".VnAvantH" pitchFamily="34" charset="0"/>
                </a:rPr>
                <a:t>k</a:t>
              </a:r>
            </a:p>
          </p:txBody>
        </p:sp>
      </p:grpSp>
      <p:grpSp>
        <p:nvGrpSpPr>
          <p:cNvPr id="35847" name="Group 7"/>
          <p:cNvGrpSpPr>
            <a:grpSpLocks/>
          </p:cNvGrpSpPr>
          <p:nvPr/>
        </p:nvGrpSpPr>
        <p:grpSpPr bwMode="auto">
          <a:xfrm>
            <a:off x="4895850" y="704850"/>
            <a:ext cx="720725" cy="684213"/>
            <a:chOff x="3787" y="2364"/>
            <a:chExt cx="454" cy="431"/>
          </a:xfrm>
        </p:grpSpPr>
        <p:sp>
          <p:nvSpPr>
            <p:cNvPr id="35848" name="AutoShape 8"/>
            <p:cNvSpPr>
              <a:spLocks noChangeArrowheads="1"/>
            </p:cNvSpPr>
            <p:nvPr/>
          </p:nvSpPr>
          <p:spPr bwMode="auto">
            <a:xfrm>
              <a:off x="3787" y="2364"/>
              <a:ext cx="454" cy="431"/>
            </a:xfrm>
            <a:prstGeom prst="star16">
              <a:avLst>
                <a:gd name="adj" fmla="val 37500"/>
              </a:avLst>
            </a:prstGeom>
            <a:solidFill>
              <a:srgbClr val="00FF00"/>
            </a:solidFill>
            <a:ln w="9525">
              <a:solidFill>
                <a:srgbClr val="0000FF"/>
              </a:solidFill>
              <a:miter lim="800000"/>
              <a:headEnd/>
              <a:tailEnd/>
            </a:ln>
            <a:effectLst/>
          </p:spPr>
          <p:txBody>
            <a:bodyPr wrap="none" anchor="ctr"/>
            <a:lstStyle/>
            <a:p>
              <a:endParaRPr lang="en-US"/>
            </a:p>
          </p:txBody>
        </p:sp>
        <p:sp>
          <p:nvSpPr>
            <p:cNvPr id="35849" name="Oval 9"/>
            <p:cNvSpPr>
              <a:spLocks noChangeArrowheads="1"/>
            </p:cNvSpPr>
            <p:nvPr/>
          </p:nvSpPr>
          <p:spPr bwMode="auto">
            <a:xfrm>
              <a:off x="3900" y="2454"/>
              <a:ext cx="250" cy="250"/>
            </a:xfrm>
            <a:prstGeom prst="ellipse">
              <a:avLst/>
            </a:prstGeom>
            <a:solidFill>
              <a:srgbClr val="0000FF"/>
            </a:solidFill>
            <a:ln w="9525">
              <a:solidFill>
                <a:srgbClr val="0000FF"/>
              </a:solidFill>
              <a:round/>
              <a:headEnd/>
              <a:tailEnd/>
            </a:ln>
            <a:effectLst/>
          </p:spPr>
          <p:txBody>
            <a:bodyPr wrap="none" anchor="ctr"/>
            <a:lstStyle/>
            <a:p>
              <a:pPr algn="ctr"/>
              <a:r>
                <a:rPr lang="en-US" sz="2400" b="1">
                  <a:solidFill>
                    <a:srgbClr val="FFFF00"/>
                  </a:solidFill>
                  <a:effectLst>
                    <a:outerShdw blurRad="38100" dist="38100" dir="2700000" algn="tl">
                      <a:srgbClr val="000000"/>
                    </a:outerShdw>
                  </a:effectLst>
                  <a:latin typeface=".VnAvantH" pitchFamily="34" charset="0"/>
                </a:rPr>
                <a:t>n</a:t>
              </a:r>
            </a:p>
          </p:txBody>
        </p:sp>
      </p:grpSp>
      <p:grpSp>
        <p:nvGrpSpPr>
          <p:cNvPr id="35850" name="Group 10"/>
          <p:cNvGrpSpPr>
            <a:grpSpLocks/>
          </p:cNvGrpSpPr>
          <p:nvPr/>
        </p:nvGrpSpPr>
        <p:grpSpPr bwMode="auto">
          <a:xfrm>
            <a:off x="7966075" y="2973388"/>
            <a:ext cx="720725" cy="684212"/>
            <a:chOff x="3787" y="2364"/>
            <a:chExt cx="454" cy="431"/>
          </a:xfrm>
        </p:grpSpPr>
        <p:sp>
          <p:nvSpPr>
            <p:cNvPr id="35851" name="AutoShape 11"/>
            <p:cNvSpPr>
              <a:spLocks noChangeArrowheads="1"/>
            </p:cNvSpPr>
            <p:nvPr/>
          </p:nvSpPr>
          <p:spPr bwMode="auto">
            <a:xfrm>
              <a:off x="3787" y="2364"/>
              <a:ext cx="454" cy="431"/>
            </a:xfrm>
            <a:prstGeom prst="star16">
              <a:avLst>
                <a:gd name="adj" fmla="val 37500"/>
              </a:avLst>
            </a:prstGeom>
            <a:solidFill>
              <a:srgbClr val="00FF00"/>
            </a:solidFill>
            <a:ln w="9525">
              <a:solidFill>
                <a:srgbClr val="0000FF"/>
              </a:solidFill>
              <a:miter lim="800000"/>
              <a:headEnd/>
              <a:tailEnd/>
            </a:ln>
            <a:effectLst/>
          </p:spPr>
          <p:txBody>
            <a:bodyPr wrap="none" anchor="ctr"/>
            <a:lstStyle/>
            <a:p>
              <a:endParaRPr lang="en-US"/>
            </a:p>
          </p:txBody>
        </p:sp>
        <p:sp>
          <p:nvSpPr>
            <p:cNvPr id="35852" name="Oval 12"/>
            <p:cNvSpPr>
              <a:spLocks noChangeArrowheads="1"/>
            </p:cNvSpPr>
            <p:nvPr/>
          </p:nvSpPr>
          <p:spPr bwMode="auto">
            <a:xfrm>
              <a:off x="3900" y="2454"/>
              <a:ext cx="250" cy="250"/>
            </a:xfrm>
            <a:prstGeom prst="ellipse">
              <a:avLst/>
            </a:prstGeom>
            <a:solidFill>
              <a:srgbClr val="0000FF"/>
            </a:solidFill>
            <a:ln w="9525">
              <a:solidFill>
                <a:srgbClr val="0000FF"/>
              </a:solidFill>
              <a:round/>
              <a:headEnd/>
              <a:tailEnd/>
            </a:ln>
            <a:effectLst/>
          </p:spPr>
          <p:txBody>
            <a:bodyPr wrap="none" anchor="ctr"/>
            <a:lstStyle/>
            <a:p>
              <a:pPr algn="ctr"/>
              <a:r>
                <a:rPr lang="en-US" sz="2400" b="1">
                  <a:solidFill>
                    <a:srgbClr val="FFFF00"/>
                  </a:solidFill>
                  <a:effectLst>
                    <a:outerShdw blurRad="38100" dist="38100" dir="2700000" algn="tl">
                      <a:srgbClr val="000000"/>
                    </a:outerShdw>
                  </a:effectLst>
                  <a:latin typeface=".VnAvantH" pitchFamily="34" charset="0"/>
                </a:rPr>
                <a:t>n</a:t>
              </a:r>
            </a:p>
          </p:txBody>
        </p:sp>
      </p:grpSp>
      <p:grpSp>
        <p:nvGrpSpPr>
          <p:cNvPr id="35853" name="Group 13"/>
          <p:cNvGrpSpPr>
            <a:grpSpLocks/>
          </p:cNvGrpSpPr>
          <p:nvPr/>
        </p:nvGrpSpPr>
        <p:grpSpPr bwMode="auto">
          <a:xfrm>
            <a:off x="7861300" y="4616450"/>
            <a:ext cx="720725" cy="684213"/>
            <a:chOff x="2585" y="1820"/>
            <a:chExt cx="454" cy="431"/>
          </a:xfrm>
        </p:grpSpPr>
        <p:sp>
          <p:nvSpPr>
            <p:cNvPr id="35854" name="AutoShape 14"/>
            <p:cNvSpPr>
              <a:spLocks noChangeArrowheads="1"/>
            </p:cNvSpPr>
            <p:nvPr/>
          </p:nvSpPr>
          <p:spPr bwMode="auto">
            <a:xfrm>
              <a:off x="2585" y="1820"/>
              <a:ext cx="454" cy="431"/>
            </a:xfrm>
            <a:prstGeom prst="star16">
              <a:avLst>
                <a:gd name="adj" fmla="val 37500"/>
              </a:avLst>
            </a:prstGeom>
            <a:solidFill>
              <a:srgbClr val="FFFF00"/>
            </a:solidFill>
            <a:ln w="9525">
              <a:solidFill>
                <a:srgbClr val="FF0000"/>
              </a:solidFill>
              <a:miter lim="800000"/>
              <a:headEnd/>
              <a:tailEnd/>
            </a:ln>
            <a:effectLst/>
          </p:spPr>
          <p:txBody>
            <a:bodyPr wrap="none" anchor="ctr"/>
            <a:lstStyle/>
            <a:p>
              <a:endParaRPr lang="en-US"/>
            </a:p>
          </p:txBody>
        </p:sp>
        <p:sp>
          <p:nvSpPr>
            <p:cNvPr id="35855" name="Oval 15"/>
            <p:cNvSpPr>
              <a:spLocks noChangeArrowheads="1"/>
            </p:cNvSpPr>
            <p:nvPr/>
          </p:nvSpPr>
          <p:spPr bwMode="auto">
            <a:xfrm>
              <a:off x="2698" y="1910"/>
              <a:ext cx="250" cy="250"/>
            </a:xfrm>
            <a:prstGeom prst="ellipse">
              <a:avLst/>
            </a:prstGeom>
            <a:solidFill>
              <a:srgbClr val="FF0000"/>
            </a:solidFill>
            <a:ln w="9525">
              <a:solidFill>
                <a:srgbClr val="0000FF"/>
              </a:solidFill>
              <a:round/>
              <a:headEnd/>
              <a:tailEnd/>
            </a:ln>
            <a:effectLst/>
          </p:spPr>
          <p:txBody>
            <a:bodyPr wrap="none" anchor="ctr"/>
            <a:lstStyle/>
            <a:p>
              <a:pPr algn="ctr"/>
              <a:r>
                <a:rPr lang="en-US" sz="2400" b="1">
                  <a:solidFill>
                    <a:srgbClr val="FFFF00"/>
                  </a:solidFill>
                  <a:effectLst>
                    <a:outerShdw blurRad="38100" dist="38100" dir="2700000" algn="tl">
                      <a:srgbClr val="000000"/>
                    </a:outerShdw>
                  </a:effectLst>
                  <a:latin typeface=".VnAvantH" pitchFamily="34" charset="0"/>
                </a:rPr>
                <a:t>k</a:t>
              </a:r>
            </a:p>
          </p:txBody>
        </p:sp>
      </p:grpSp>
      <p:sp>
        <p:nvSpPr>
          <p:cNvPr id="35856" name="Text Box 16"/>
          <p:cNvSpPr txBox="1">
            <a:spLocks noChangeArrowheads="1"/>
          </p:cNvSpPr>
          <p:nvPr/>
        </p:nvSpPr>
        <p:spPr bwMode="auto">
          <a:xfrm>
            <a:off x="1042988" y="1952625"/>
            <a:ext cx="4672012" cy="406400"/>
          </a:xfrm>
          <a:prstGeom prst="rect">
            <a:avLst/>
          </a:prstGeom>
          <a:solidFill>
            <a:srgbClr val="99FF99"/>
          </a:solidFill>
          <a:ln w="9525">
            <a:solidFill>
              <a:srgbClr val="00FF00"/>
            </a:solidFill>
            <a:miter lim="800000"/>
            <a:headEnd/>
            <a:tailEnd/>
          </a:ln>
          <a:effectLst/>
        </p:spPr>
        <p:txBody>
          <a:bodyPr>
            <a:spAutoFit/>
          </a:bodyPr>
          <a:lstStyle/>
          <a:p>
            <a:pPr>
              <a:spcBef>
                <a:spcPct val="50000"/>
              </a:spcBef>
            </a:pPr>
            <a:r>
              <a:rPr lang="en-US" sz="2000" b="1"/>
              <a:t> </a:t>
            </a:r>
            <a:r>
              <a:rPr lang="en-US" sz="2000" b="1">
                <a:solidFill>
                  <a:srgbClr val="FF3300"/>
                </a:solidFill>
              </a:rPr>
              <a:t>Hai tay, không bám vào người </a:t>
            </a:r>
            <a:r>
              <a:rPr lang="en-US" sz="2000" b="1">
                <a:solidFill>
                  <a:srgbClr val="FF0000"/>
                </a:solidFill>
              </a:rPr>
              <a:t>lái.</a:t>
            </a:r>
          </a:p>
        </p:txBody>
      </p:sp>
      <p:sp>
        <p:nvSpPr>
          <p:cNvPr id="35857" name="Text Box 17"/>
          <p:cNvSpPr txBox="1">
            <a:spLocks noChangeArrowheads="1"/>
          </p:cNvSpPr>
          <p:nvPr/>
        </p:nvSpPr>
        <p:spPr bwMode="auto">
          <a:xfrm>
            <a:off x="1044575" y="2443163"/>
            <a:ext cx="4670425" cy="406400"/>
          </a:xfrm>
          <a:prstGeom prst="rect">
            <a:avLst/>
          </a:prstGeom>
          <a:solidFill>
            <a:srgbClr val="99FF99"/>
          </a:solidFill>
          <a:ln w="9525">
            <a:solidFill>
              <a:srgbClr val="00FF00"/>
            </a:solidFill>
            <a:miter lim="800000"/>
            <a:headEnd/>
            <a:tailEnd/>
          </a:ln>
          <a:effectLst/>
        </p:spPr>
        <p:txBody>
          <a:bodyPr>
            <a:spAutoFit/>
          </a:bodyPr>
          <a:lstStyle/>
          <a:p>
            <a:pPr>
              <a:spcBef>
                <a:spcPct val="50000"/>
              </a:spcBef>
            </a:pPr>
            <a:r>
              <a:rPr lang="en-US" sz="2000" b="1">
                <a:solidFill>
                  <a:srgbClr val="FF3300"/>
                </a:solidFill>
                <a:latin typeface="Times New Roman" pitchFamily="18" charset="0"/>
              </a:rPr>
              <a:t>Kh</a:t>
            </a:r>
            <a:r>
              <a:rPr lang="en-US" sz="2000" b="1">
                <a:solidFill>
                  <a:srgbClr val="FF3300"/>
                </a:solidFill>
              </a:rPr>
              <a:t>ông đội mũ bảo hiểm. </a:t>
            </a:r>
          </a:p>
        </p:txBody>
      </p:sp>
      <p:sp>
        <p:nvSpPr>
          <p:cNvPr id="35858" name="Text Box 18"/>
          <p:cNvSpPr txBox="1">
            <a:spLocks noChangeArrowheads="1"/>
          </p:cNvSpPr>
          <p:nvPr/>
        </p:nvSpPr>
        <p:spPr bwMode="auto">
          <a:xfrm>
            <a:off x="1038225" y="2952750"/>
            <a:ext cx="4724400" cy="406400"/>
          </a:xfrm>
          <a:prstGeom prst="rect">
            <a:avLst/>
          </a:prstGeom>
          <a:solidFill>
            <a:srgbClr val="99FF99"/>
          </a:solidFill>
          <a:ln w="9525">
            <a:solidFill>
              <a:srgbClr val="00FF00"/>
            </a:solidFill>
            <a:miter lim="800000"/>
            <a:headEnd/>
            <a:tailEnd/>
          </a:ln>
          <a:effectLst/>
        </p:spPr>
        <p:txBody>
          <a:bodyPr>
            <a:spAutoFit/>
          </a:bodyPr>
          <a:lstStyle/>
          <a:p>
            <a:pPr>
              <a:spcBef>
                <a:spcPct val="50000"/>
              </a:spcBef>
            </a:pPr>
            <a:r>
              <a:rPr lang="nl-NL" sz="2000" b="1">
                <a:solidFill>
                  <a:srgbClr val="FF3300"/>
                </a:solidFill>
              </a:rPr>
              <a:t>Lên, xuống xe ở bên trái.</a:t>
            </a:r>
            <a:endParaRPr lang="en-US" sz="2000" b="1">
              <a:solidFill>
                <a:srgbClr val="FF3300"/>
              </a:solidFill>
            </a:endParaRPr>
          </a:p>
        </p:txBody>
      </p:sp>
      <p:sp>
        <p:nvSpPr>
          <p:cNvPr id="35859" name="Text Box 19"/>
          <p:cNvSpPr txBox="1">
            <a:spLocks noChangeArrowheads="1"/>
          </p:cNvSpPr>
          <p:nvPr/>
        </p:nvSpPr>
        <p:spPr bwMode="auto">
          <a:xfrm>
            <a:off x="1044575" y="3905250"/>
            <a:ext cx="4746625" cy="406400"/>
          </a:xfrm>
          <a:prstGeom prst="rect">
            <a:avLst/>
          </a:prstGeom>
          <a:solidFill>
            <a:srgbClr val="99FF99"/>
          </a:solidFill>
          <a:ln w="9525">
            <a:solidFill>
              <a:srgbClr val="00FF00"/>
            </a:solidFill>
            <a:miter lim="800000"/>
            <a:headEnd/>
            <a:tailEnd/>
          </a:ln>
          <a:effectLst/>
        </p:spPr>
        <p:txBody>
          <a:bodyPr>
            <a:spAutoFit/>
          </a:bodyPr>
          <a:lstStyle/>
          <a:p>
            <a:pPr>
              <a:spcBef>
                <a:spcPct val="50000"/>
              </a:spcBef>
            </a:pPr>
            <a:r>
              <a:rPr lang="nl-NL" sz="2000" b="1">
                <a:solidFill>
                  <a:srgbClr val="FF3300"/>
                </a:solidFill>
              </a:rPr>
              <a:t>Trang phục gọn gàng.</a:t>
            </a:r>
            <a:endParaRPr lang="en-US" sz="2000" b="1">
              <a:solidFill>
                <a:srgbClr val="FF3300"/>
              </a:solidFill>
            </a:endParaRPr>
          </a:p>
        </p:txBody>
      </p:sp>
      <p:sp>
        <p:nvSpPr>
          <p:cNvPr id="35860" name="Text Box 20"/>
          <p:cNvSpPr txBox="1">
            <a:spLocks noChangeArrowheads="1"/>
          </p:cNvSpPr>
          <p:nvPr/>
        </p:nvSpPr>
        <p:spPr bwMode="auto">
          <a:xfrm>
            <a:off x="1044575" y="4367213"/>
            <a:ext cx="4746625" cy="711200"/>
          </a:xfrm>
          <a:prstGeom prst="rect">
            <a:avLst/>
          </a:prstGeom>
          <a:solidFill>
            <a:srgbClr val="99FF99"/>
          </a:solidFill>
          <a:ln w="9525">
            <a:solidFill>
              <a:srgbClr val="00FF00"/>
            </a:solidFill>
            <a:miter lim="800000"/>
            <a:headEnd/>
            <a:tailEnd/>
          </a:ln>
          <a:effectLst/>
        </p:spPr>
        <p:txBody>
          <a:bodyPr>
            <a:spAutoFit/>
          </a:bodyPr>
          <a:lstStyle/>
          <a:p>
            <a:pPr algn="just">
              <a:spcBef>
                <a:spcPct val="20000"/>
              </a:spcBef>
            </a:pPr>
            <a:r>
              <a:rPr lang="nl-NL" sz="2000" b="1">
                <a:solidFill>
                  <a:srgbClr val="FF3300"/>
                </a:solidFill>
              </a:rPr>
              <a:t>Không quan sát  phía sau  trước khi lên xe .</a:t>
            </a:r>
            <a:r>
              <a:rPr lang="nl-NL" sz="2000" b="1"/>
              <a:t> </a:t>
            </a:r>
          </a:p>
        </p:txBody>
      </p:sp>
      <p:sp>
        <p:nvSpPr>
          <p:cNvPr id="35861" name="Text Box 21"/>
          <p:cNvSpPr txBox="1">
            <a:spLocks noChangeArrowheads="1"/>
          </p:cNvSpPr>
          <p:nvPr/>
        </p:nvSpPr>
        <p:spPr bwMode="auto">
          <a:xfrm>
            <a:off x="1042988" y="5133975"/>
            <a:ext cx="4746625" cy="711200"/>
          </a:xfrm>
          <a:prstGeom prst="rect">
            <a:avLst/>
          </a:prstGeom>
          <a:solidFill>
            <a:srgbClr val="99FF99"/>
          </a:solidFill>
          <a:ln w="9525">
            <a:solidFill>
              <a:srgbClr val="00FF00"/>
            </a:solidFill>
            <a:miter lim="800000"/>
            <a:headEnd/>
            <a:tailEnd/>
          </a:ln>
          <a:effectLst/>
        </p:spPr>
        <p:txBody>
          <a:bodyPr>
            <a:spAutoFit/>
          </a:bodyPr>
          <a:lstStyle/>
          <a:p>
            <a:pPr algn="just">
              <a:spcBef>
                <a:spcPct val="20000"/>
              </a:spcBef>
            </a:pPr>
            <a:r>
              <a:rPr lang="nl-NL" sz="2000" b="1">
                <a:solidFill>
                  <a:srgbClr val="FF3300"/>
                </a:solidFill>
              </a:rPr>
              <a:t>Khi xe chưa dừng hẳn cũng xuống xe. </a:t>
            </a:r>
            <a:endParaRPr lang="en-US" sz="2000" b="1">
              <a:solidFill>
                <a:srgbClr val="FF3300"/>
              </a:solidFill>
              <a:latin typeface="Times New Roman" pitchFamily="18" charset="0"/>
            </a:endParaRPr>
          </a:p>
        </p:txBody>
      </p:sp>
      <p:sp>
        <p:nvSpPr>
          <p:cNvPr id="35862" name="Text Box 22"/>
          <p:cNvSpPr txBox="1">
            <a:spLocks noChangeArrowheads="1"/>
          </p:cNvSpPr>
          <p:nvPr/>
        </p:nvSpPr>
        <p:spPr bwMode="auto">
          <a:xfrm>
            <a:off x="1044575" y="5905500"/>
            <a:ext cx="4746625" cy="711200"/>
          </a:xfrm>
          <a:prstGeom prst="rect">
            <a:avLst/>
          </a:prstGeom>
          <a:solidFill>
            <a:srgbClr val="99FF99"/>
          </a:solidFill>
          <a:ln w="9525">
            <a:solidFill>
              <a:srgbClr val="00FF00"/>
            </a:solidFill>
            <a:miter lim="800000"/>
            <a:headEnd/>
            <a:tailEnd/>
          </a:ln>
          <a:effectLst/>
        </p:spPr>
        <p:txBody>
          <a:bodyPr>
            <a:spAutoFit/>
          </a:bodyPr>
          <a:lstStyle/>
          <a:p>
            <a:pPr>
              <a:spcBef>
                <a:spcPct val="50000"/>
              </a:spcBef>
            </a:pPr>
            <a:r>
              <a:rPr lang="en-US" sz="2000" b="1">
                <a:solidFill>
                  <a:srgbClr val="FF3300"/>
                </a:solidFill>
                <a:latin typeface="Times New Roman" pitchFamily="18" charset="0"/>
              </a:rPr>
              <a:t>Ng</a:t>
            </a:r>
            <a:r>
              <a:rPr lang="en-US" sz="2000" b="1">
                <a:solidFill>
                  <a:srgbClr val="FF3300"/>
                </a:solidFill>
              </a:rPr>
              <a:t>ồi nghiêng người và đung đưa chân.</a:t>
            </a:r>
          </a:p>
        </p:txBody>
      </p:sp>
      <p:sp>
        <p:nvSpPr>
          <p:cNvPr id="35863" name="Oval 23"/>
          <p:cNvSpPr>
            <a:spLocks noChangeArrowheads="1"/>
          </p:cNvSpPr>
          <p:nvPr/>
        </p:nvSpPr>
        <p:spPr bwMode="auto">
          <a:xfrm>
            <a:off x="539750" y="1952625"/>
            <a:ext cx="323850" cy="323850"/>
          </a:xfrm>
          <a:prstGeom prst="ellipse">
            <a:avLst/>
          </a:prstGeom>
          <a:solidFill>
            <a:srgbClr val="FF3300"/>
          </a:solidFill>
          <a:ln w="9525">
            <a:solidFill>
              <a:srgbClr val="FF00FF"/>
            </a:solidFill>
            <a:round/>
            <a:headEnd/>
            <a:tailEnd/>
          </a:ln>
          <a:effectLst/>
        </p:spPr>
        <p:txBody>
          <a:bodyPr wrap="none" anchor="ctr"/>
          <a:lstStyle/>
          <a:p>
            <a:pPr algn="ctr"/>
            <a:r>
              <a:rPr lang="en-US" sz="2400" b="1">
                <a:solidFill>
                  <a:srgbClr val="FFFF00"/>
                </a:solidFill>
              </a:rPr>
              <a:t>1</a:t>
            </a:r>
          </a:p>
        </p:txBody>
      </p:sp>
      <p:sp>
        <p:nvSpPr>
          <p:cNvPr id="35864" name="Oval 24"/>
          <p:cNvSpPr>
            <a:spLocks noChangeArrowheads="1"/>
          </p:cNvSpPr>
          <p:nvPr/>
        </p:nvSpPr>
        <p:spPr bwMode="auto">
          <a:xfrm>
            <a:off x="539750" y="2514600"/>
            <a:ext cx="323850" cy="323850"/>
          </a:xfrm>
          <a:prstGeom prst="ellipse">
            <a:avLst/>
          </a:prstGeom>
          <a:solidFill>
            <a:srgbClr val="FF3300"/>
          </a:solidFill>
          <a:ln w="9525">
            <a:solidFill>
              <a:srgbClr val="FF00FF"/>
            </a:solidFill>
            <a:round/>
            <a:headEnd/>
            <a:tailEnd/>
          </a:ln>
          <a:effectLst/>
        </p:spPr>
        <p:txBody>
          <a:bodyPr wrap="none" anchor="ctr"/>
          <a:lstStyle/>
          <a:p>
            <a:pPr algn="ctr"/>
            <a:r>
              <a:rPr lang="en-US" sz="2400" b="1">
                <a:solidFill>
                  <a:srgbClr val="FFFF00"/>
                </a:solidFill>
              </a:rPr>
              <a:t>2</a:t>
            </a:r>
          </a:p>
        </p:txBody>
      </p:sp>
      <p:sp>
        <p:nvSpPr>
          <p:cNvPr id="35865" name="Oval 25"/>
          <p:cNvSpPr>
            <a:spLocks noChangeArrowheads="1"/>
          </p:cNvSpPr>
          <p:nvPr/>
        </p:nvSpPr>
        <p:spPr bwMode="auto">
          <a:xfrm>
            <a:off x="539750" y="3052763"/>
            <a:ext cx="323850" cy="323850"/>
          </a:xfrm>
          <a:prstGeom prst="ellipse">
            <a:avLst/>
          </a:prstGeom>
          <a:solidFill>
            <a:srgbClr val="FF3300"/>
          </a:solidFill>
          <a:ln w="9525">
            <a:solidFill>
              <a:srgbClr val="FF00FF"/>
            </a:solidFill>
            <a:round/>
            <a:headEnd/>
            <a:tailEnd/>
          </a:ln>
          <a:effectLst/>
        </p:spPr>
        <p:txBody>
          <a:bodyPr wrap="none" anchor="ctr"/>
          <a:lstStyle/>
          <a:p>
            <a:pPr algn="ctr"/>
            <a:r>
              <a:rPr lang="en-US" sz="2400" b="1">
                <a:solidFill>
                  <a:srgbClr val="FFFF00"/>
                </a:solidFill>
              </a:rPr>
              <a:t>3</a:t>
            </a:r>
          </a:p>
        </p:txBody>
      </p:sp>
      <p:sp>
        <p:nvSpPr>
          <p:cNvPr id="35866" name="Oval 26"/>
          <p:cNvSpPr>
            <a:spLocks noChangeArrowheads="1"/>
          </p:cNvSpPr>
          <p:nvPr/>
        </p:nvSpPr>
        <p:spPr bwMode="auto">
          <a:xfrm>
            <a:off x="539750" y="3500438"/>
            <a:ext cx="323850" cy="323850"/>
          </a:xfrm>
          <a:prstGeom prst="ellipse">
            <a:avLst/>
          </a:prstGeom>
          <a:solidFill>
            <a:srgbClr val="FF3300"/>
          </a:solidFill>
          <a:ln w="9525">
            <a:solidFill>
              <a:srgbClr val="FF00FF"/>
            </a:solidFill>
            <a:round/>
            <a:headEnd/>
            <a:tailEnd/>
          </a:ln>
          <a:effectLst/>
        </p:spPr>
        <p:txBody>
          <a:bodyPr wrap="none" anchor="ctr"/>
          <a:lstStyle/>
          <a:p>
            <a:pPr algn="ctr"/>
            <a:r>
              <a:rPr lang="en-US" sz="2400" b="1">
                <a:solidFill>
                  <a:srgbClr val="FFFF00"/>
                </a:solidFill>
              </a:rPr>
              <a:t>4</a:t>
            </a:r>
          </a:p>
        </p:txBody>
      </p:sp>
      <p:sp>
        <p:nvSpPr>
          <p:cNvPr id="35867" name="Oval 27"/>
          <p:cNvSpPr>
            <a:spLocks noChangeArrowheads="1"/>
          </p:cNvSpPr>
          <p:nvPr/>
        </p:nvSpPr>
        <p:spPr bwMode="auto">
          <a:xfrm>
            <a:off x="539750" y="3976688"/>
            <a:ext cx="323850" cy="323850"/>
          </a:xfrm>
          <a:prstGeom prst="ellipse">
            <a:avLst/>
          </a:prstGeom>
          <a:solidFill>
            <a:srgbClr val="FF3300"/>
          </a:solidFill>
          <a:ln w="9525">
            <a:solidFill>
              <a:srgbClr val="FF00FF"/>
            </a:solidFill>
            <a:round/>
            <a:headEnd/>
            <a:tailEnd/>
          </a:ln>
          <a:effectLst/>
        </p:spPr>
        <p:txBody>
          <a:bodyPr wrap="none" anchor="ctr"/>
          <a:lstStyle/>
          <a:p>
            <a:pPr algn="ctr"/>
            <a:r>
              <a:rPr lang="en-US" sz="2400" b="1">
                <a:solidFill>
                  <a:srgbClr val="FFFF00"/>
                </a:solidFill>
              </a:rPr>
              <a:t>5</a:t>
            </a:r>
          </a:p>
        </p:txBody>
      </p:sp>
      <p:sp>
        <p:nvSpPr>
          <p:cNvPr id="35868" name="Oval 28"/>
          <p:cNvSpPr>
            <a:spLocks noChangeArrowheads="1"/>
          </p:cNvSpPr>
          <p:nvPr/>
        </p:nvSpPr>
        <p:spPr bwMode="auto">
          <a:xfrm>
            <a:off x="539750" y="4595813"/>
            <a:ext cx="323850" cy="323850"/>
          </a:xfrm>
          <a:prstGeom prst="ellipse">
            <a:avLst/>
          </a:prstGeom>
          <a:solidFill>
            <a:srgbClr val="FF3300"/>
          </a:solidFill>
          <a:ln w="9525">
            <a:solidFill>
              <a:srgbClr val="FF00FF"/>
            </a:solidFill>
            <a:round/>
            <a:headEnd/>
            <a:tailEnd/>
          </a:ln>
          <a:effectLst/>
        </p:spPr>
        <p:txBody>
          <a:bodyPr wrap="none" anchor="ctr"/>
          <a:lstStyle/>
          <a:p>
            <a:pPr algn="ctr"/>
            <a:r>
              <a:rPr lang="en-US" sz="2400" b="1">
                <a:solidFill>
                  <a:srgbClr val="FFFF00"/>
                </a:solidFill>
              </a:rPr>
              <a:t>6</a:t>
            </a:r>
          </a:p>
        </p:txBody>
      </p:sp>
      <p:sp>
        <p:nvSpPr>
          <p:cNvPr id="35869" name="Oval 29"/>
          <p:cNvSpPr>
            <a:spLocks noChangeArrowheads="1"/>
          </p:cNvSpPr>
          <p:nvPr/>
        </p:nvSpPr>
        <p:spPr bwMode="auto">
          <a:xfrm>
            <a:off x="539750" y="5329238"/>
            <a:ext cx="323850" cy="323850"/>
          </a:xfrm>
          <a:prstGeom prst="ellipse">
            <a:avLst/>
          </a:prstGeom>
          <a:solidFill>
            <a:srgbClr val="FF3300"/>
          </a:solidFill>
          <a:ln w="9525">
            <a:solidFill>
              <a:srgbClr val="FF00FF"/>
            </a:solidFill>
            <a:round/>
            <a:headEnd/>
            <a:tailEnd/>
          </a:ln>
          <a:effectLst/>
        </p:spPr>
        <p:txBody>
          <a:bodyPr wrap="none" anchor="ctr"/>
          <a:lstStyle/>
          <a:p>
            <a:pPr algn="ctr"/>
            <a:r>
              <a:rPr lang="en-US" sz="2400" b="1">
                <a:solidFill>
                  <a:srgbClr val="FFFF00"/>
                </a:solidFill>
              </a:rPr>
              <a:t>7</a:t>
            </a:r>
          </a:p>
        </p:txBody>
      </p:sp>
      <p:sp>
        <p:nvSpPr>
          <p:cNvPr id="35870" name="Oval 30"/>
          <p:cNvSpPr>
            <a:spLocks noChangeArrowheads="1"/>
          </p:cNvSpPr>
          <p:nvPr/>
        </p:nvSpPr>
        <p:spPr bwMode="auto">
          <a:xfrm>
            <a:off x="539750" y="6072188"/>
            <a:ext cx="323850" cy="323850"/>
          </a:xfrm>
          <a:prstGeom prst="ellipse">
            <a:avLst/>
          </a:prstGeom>
          <a:solidFill>
            <a:srgbClr val="FF3300"/>
          </a:solidFill>
          <a:ln w="9525">
            <a:solidFill>
              <a:srgbClr val="FF00FF"/>
            </a:solidFill>
            <a:round/>
            <a:headEnd/>
            <a:tailEnd/>
          </a:ln>
          <a:effectLst/>
        </p:spPr>
        <p:txBody>
          <a:bodyPr wrap="none" anchor="ctr"/>
          <a:lstStyle/>
          <a:p>
            <a:pPr algn="ctr"/>
            <a:r>
              <a:rPr lang="en-US" sz="2400" b="1">
                <a:solidFill>
                  <a:srgbClr val="FFFF00"/>
                </a:solidFill>
              </a:rPr>
              <a:t>8</a:t>
            </a:r>
          </a:p>
        </p:txBody>
      </p:sp>
      <p:sp>
        <p:nvSpPr>
          <p:cNvPr id="35871" name="Line 31"/>
          <p:cNvSpPr>
            <a:spLocks noChangeShapeType="1"/>
          </p:cNvSpPr>
          <p:nvPr/>
        </p:nvSpPr>
        <p:spPr bwMode="auto">
          <a:xfrm>
            <a:off x="5715000" y="2133600"/>
            <a:ext cx="2232025" cy="2665413"/>
          </a:xfrm>
          <a:prstGeom prst="line">
            <a:avLst/>
          </a:prstGeom>
          <a:noFill/>
          <a:ln w="38100">
            <a:solidFill>
              <a:srgbClr val="FF0000"/>
            </a:solidFill>
            <a:round/>
            <a:headEnd/>
            <a:tailEnd type="triangle" w="med" len="med"/>
          </a:ln>
          <a:effectLst/>
        </p:spPr>
        <p:txBody>
          <a:bodyPr/>
          <a:lstStyle/>
          <a:p>
            <a:endParaRPr lang="en-US"/>
          </a:p>
        </p:txBody>
      </p:sp>
      <p:sp>
        <p:nvSpPr>
          <p:cNvPr id="35872" name="Line 32"/>
          <p:cNvSpPr>
            <a:spLocks noChangeShapeType="1"/>
          </p:cNvSpPr>
          <p:nvPr/>
        </p:nvSpPr>
        <p:spPr bwMode="auto">
          <a:xfrm>
            <a:off x="5715000" y="2667000"/>
            <a:ext cx="2124075" cy="2160588"/>
          </a:xfrm>
          <a:prstGeom prst="line">
            <a:avLst/>
          </a:prstGeom>
          <a:noFill/>
          <a:ln w="38100">
            <a:solidFill>
              <a:srgbClr val="FF0000"/>
            </a:solidFill>
            <a:round/>
            <a:headEnd/>
            <a:tailEnd type="triangle" w="med" len="med"/>
          </a:ln>
          <a:effectLst/>
        </p:spPr>
        <p:txBody>
          <a:bodyPr/>
          <a:lstStyle/>
          <a:p>
            <a:endParaRPr lang="en-US"/>
          </a:p>
        </p:txBody>
      </p:sp>
      <p:sp>
        <p:nvSpPr>
          <p:cNvPr id="35873" name="Line 33"/>
          <p:cNvSpPr>
            <a:spLocks noChangeShapeType="1"/>
          </p:cNvSpPr>
          <p:nvPr/>
        </p:nvSpPr>
        <p:spPr bwMode="auto">
          <a:xfrm>
            <a:off x="5791200" y="3124200"/>
            <a:ext cx="2195513" cy="228600"/>
          </a:xfrm>
          <a:prstGeom prst="line">
            <a:avLst/>
          </a:prstGeom>
          <a:noFill/>
          <a:ln w="38100">
            <a:solidFill>
              <a:srgbClr val="0033CC"/>
            </a:solidFill>
            <a:round/>
            <a:headEnd/>
            <a:tailEnd type="triangle" w="med" len="med"/>
          </a:ln>
          <a:effectLst/>
        </p:spPr>
        <p:txBody>
          <a:bodyPr/>
          <a:lstStyle/>
          <a:p>
            <a:endParaRPr lang="en-US"/>
          </a:p>
        </p:txBody>
      </p:sp>
      <p:sp>
        <p:nvSpPr>
          <p:cNvPr id="35874" name="Line 34"/>
          <p:cNvSpPr>
            <a:spLocks noChangeShapeType="1"/>
          </p:cNvSpPr>
          <p:nvPr/>
        </p:nvSpPr>
        <p:spPr bwMode="auto">
          <a:xfrm flipV="1">
            <a:off x="5791200" y="3352800"/>
            <a:ext cx="2232025" cy="304800"/>
          </a:xfrm>
          <a:prstGeom prst="line">
            <a:avLst/>
          </a:prstGeom>
          <a:noFill/>
          <a:ln w="38100">
            <a:solidFill>
              <a:srgbClr val="0033CC"/>
            </a:solidFill>
            <a:round/>
            <a:headEnd/>
            <a:tailEnd type="triangle" w="med" len="med"/>
          </a:ln>
          <a:effectLst/>
        </p:spPr>
        <p:txBody>
          <a:bodyPr/>
          <a:lstStyle/>
          <a:p>
            <a:endParaRPr lang="en-US"/>
          </a:p>
        </p:txBody>
      </p:sp>
      <p:sp>
        <p:nvSpPr>
          <p:cNvPr id="35876" name="Line 36"/>
          <p:cNvSpPr>
            <a:spLocks noChangeShapeType="1"/>
          </p:cNvSpPr>
          <p:nvPr/>
        </p:nvSpPr>
        <p:spPr bwMode="auto">
          <a:xfrm>
            <a:off x="5791200" y="4876800"/>
            <a:ext cx="2124075" cy="188913"/>
          </a:xfrm>
          <a:prstGeom prst="line">
            <a:avLst/>
          </a:prstGeom>
          <a:noFill/>
          <a:ln w="38100">
            <a:solidFill>
              <a:srgbClr val="FF0000"/>
            </a:solidFill>
            <a:round/>
            <a:headEnd/>
            <a:tailEnd type="triangle" w="med" len="med"/>
          </a:ln>
          <a:effectLst/>
        </p:spPr>
        <p:txBody>
          <a:bodyPr/>
          <a:lstStyle/>
          <a:p>
            <a:endParaRPr lang="en-US"/>
          </a:p>
        </p:txBody>
      </p:sp>
      <p:sp>
        <p:nvSpPr>
          <p:cNvPr id="35877" name="Line 37"/>
          <p:cNvSpPr>
            <a:spLocks noChangeShapeType="1"/>
          </p:cNvSpPr>
          <p:nvPr/>
        </p:nvSpPr>
        <p:spPr bwMode="auto">
          <a:xfrm flipV="1">
            <a:off x="5791200" y="5181600"/>
            <a:ext cx="2159000" cy="381000"/>
          </a:xfrm>
          <a:prstGeom prst="line">
            <a:avLst/>
          </a:prstGeom>
          <a:noFill/>
          <a:ln w="38100">
            <a:solidFill>
              <a:srgbClr val="FF0000"/>
            </a:solidFill>
            <a:round/>
            <a:headEnd/>
            <a:tailEnd type="triangle" w="med" len="med"/>
          </a:ln>
          <a:effectLst/>
        </p:spPr>
        <p:txBody>
          <a:bodyPr/>
          <a:lstStyle/>
          <a:p>
            <a:endParaRPr lang="en-US"/>
          </a:p>
        </p:txBody>
      </p:sp>
      <p:sp>
        <p:nvSpPr>
          <p:cNvPr id="35878" name="Line 38"/>
          <p:cNvSpPr>
            <a:spLocks noChangeShapeType="1"/>
          </p:cNvSpPr>
          <p:nvPr/>
        </p:nvSpPr>
        <p:spPr bwMode="auto">
          <a:xfrm flipV="1">
            <a:off x="5791200" y="5257800"/>
            <a:ext cx="2195513" cy="1117600"/>
          </a:xfrm>
          <a:prstGeom prst="line">
            <a:avLst/>
          </a:prstGeom>
          <a:noFill/>
          <a:ln w="38100">
            <a:solidFill>
              <a:srgbClr val="FF0000"/>
            </a:solidFill>
            <a:round/>
            <a:headEnd/>
            <a:tailEnd type="triangle" w="med" len="med"/>
          </a:ln>
          <a:effectLst/>
        </p:spPr>
        <p:txBody>
          <a:bodyPr/>
          <a:lstStyle/>
          <a:p>
            <a:endParaRPr lang="en-US"/>
          </a:p>
        </p:txBody>
      </p:sp>
      <p:sp>
        <p:nvSpPr>
          <p:cNvPr id="35879" name="Text Box 39"/>
          <p:cNvSpPr txBox="1">
            <a:spLocks noChangeArrowheads="1"/>
          </p:cNvSpPr>
          <p:nvPr/>
        </p:nvSpPr>
        <p:spPr bwMode="auto">
          <a:xfrm>
            <a:off x="1044575" y="3443288"/>
            <a:ext cx="4746625" cy="406400"/>
          </a:xfrm>
          <a:prstGeom prst="rect">
            <a:avLst/>
          </a:prstGeom>
          <a:solidFill>
            <a:srgbClr val="99FF99"/>
          </a:solidFill>
          <a:ln w="9525">
            <a:solidFill>
              <a:srgbClr val="00FF00"/>
            </a:solidFill>
            <a:miter lim="800000"/>
            <a:headEnd/>
            <a:tailEnd/>
          </a:ln>
          <a:effectLst/>
        </p:spPr>
        <p:txBody>
          <a:bodyPr>
            <a:spAutoFit/>
          </a:bodyPr>
          <a:lstStyle/>
          <a:p>
            <a:pPr>
              <a:spcBef>
                <a:spcPct val="50000"/>
              </a:spcBef>
            </a:pPr>
            <a:r>
              <a:rPr lang="nl-NL" sz="2000" b="1">
                <a:solidFill>
                  <a:srgbClr val="FF3300"/>
                </a:solidFill>
              </a:rPr>
              <a:t>Ngồi phía sau người điều khiển xe.</a:t>
            </a:r>
            <a:endParaRPr lang="en-US" sz="2000" b="1">
              <a:solidFill>
                <a:srgbClr val="FF3300"/>
              </a:solidFill>
            </a:endParaRPr>
          </a:p>
        </p:txBody>
      </p:sp>
      <p:sp>
        <p:nvSpPr>
          <p:cNvPr id="35880" name="Line 40"/>
          <p:cNvSpPr>
            <a:spLocks noChangeShapeType="1"/>
          </p:cNvSpPr>
          <p:nvPr/>
        </p:nvSpPr>
        <p:spPr bwMode="auto">
          <a:xfrm flipV="1">
            <a:off x="5791200" y="3429000"/>
            <a:ext cx="2286000" cy="762000"/>
          </a:xfrm>
          <a:prstGeom prst="line">
            <a:avLst/>
          </a:prstGeom>
          <a:noFill/>
          <a:ln w="38100">
            <a:solidFill>
              <a:srgbClr val="0033CC"/>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584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585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35871"/>
                                        </p:tgtEl>
                                        <p:attrNameLst>
                                          <p:attrName>style.visibility</p:attrName>
                                        </p:attrNameLst>
                                      </p:cBhvr>
                                      <p:to>
                                        <p:strVal val="visible"/>
                                      </p:to>
                                    </p:set>
                                    <p:animEffect transition="in" filter="strips(downRight)">
                                      <p:cBhvr>
                                        <p:cTn id="15" dur="2000"/>
                                        <p:tgtEl>
                                          <p:spTgt spid="35871"/>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35872"/>
                                        </p:tgtEl>
                                        <p:attrNameLst>
                                          <p:attrName>style.visibility</p:attrName>
                                        </p:attrNameLst>
                                      </p:cBhvr>
                                      <p:to>
                                        <p:strVal val="visible"/>
                                      </p:to>
                                    </p:set>
                                    <p:animEffect transition="in" filter="strips(downRight)">
                                      <p:cBhvr>
                                        <p:cTn id="20" dur="2000"/>
                                        <p:tgtEl>
                                          <p:spTgt spid="3587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35873"/>
                                        </p:tgtEl>
                                        <p:attrNameLst>
                                          <p:attrName>style.visibility</p:attrName>
                                        </p:attrNameLst>
                                      </p:cBhvr>
                                      <p:to>
                                        <p:strVal val="visible"/>
                                      </p:to>
                                    </p:set>
                                    <p:animEffect transition="in" filter="strips(downRight)">
                                      <p:cBhvr>
                                        <p:cTn id="25" dur="2000"/>
                                        <p:tgtEl>
                                          <p:spTgt spid="35873"/>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35874"/>
                                        </p:tgtEl>
                                        <p:attrNameLst>
                                          <p:attrName>style.visibility</p:attrName>
                                        </p:attrNameLst>
                                      </p:cBhvr>
                                      <p:to>
                                        <p:strVal val="visible"/>
                                      </p:to>
                                    </p:set>
                                    <p:animEffect transition="in" filter="strips(downRight)">
                                      <p:cBhvr>
                                        <p:cTn id="30" dur="2000"/>
                                        <p:tgtEl>
                                          <p:spTgt spid="35874"/>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35880"/>
                                        </p:tgtEl>
                                        <p:attrNameLst>
                                          <p:attrName>style.visibility</p:attrName>
                                        </p:attrNameLst>
                                      </p:cBhvr>
                                      <p:to>
                                        <p:strVal val="visible"/>
                                      </p:to>
                                    </p:set>
                                    <p:animEffect transition="in" filter="strips(downRight)">
                                      <p:cBhvr>
                                        <p:cTn id="35" dur="2000"/>
                                        <p:tgtEl>
                                          <p:spTgt spid="35880"/>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35876"/>
                                        </p:tgtEl>
                                        <p:attrNameLst>
                                          <p:attrName>style.visibility</p:attrName>
                                        </p:attrNameLst>
                                      </p:cBhvr>
                                      <p:to>
                                        <p:strVal val="visible"/>
                                      </p:to>
                                    </p:set>
                                    <p:animEffect transition="in" filter="strips(downRight)">
                                      <p:cBhvr>
                                        <p:cTn id="40" dur="2000"/>
                                        <p:tgtEl>
                                          <p:spTgt spid="3587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35877"/>
                                        </p:tgtEl>
                                        <p:attrNameLst>
                                          <p:attrName>style.visibility</p:attrName>
                                        </p:attrNameLst>
                                      </p:cBhvr>
                                      <p:to>
                                        <p:strVal val="visible"/>
                                      </p:to>
                                    </p:set>
                                    <p:animEffect transition="in" filter="strips(downRight)">
                                      <p:cBhvr>
                                        <p:cTn id="45" dur="2000"/>
                                        <p:tgtEl>
                                          <p:spTgt spid="35877"/>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35878"/>
                                        </p:tgtEl>
                                        <p:attrNameLst>
                                          <p:attrName>style.visibility</p:attrName>
                                        </p:attrNameLst>
                                      </p:cBhvr>
                                      <p:to>
                                        <p:strVal val="visible"/>
                                      </p:to>
                                    </p:set>
                                    <p:animEffect transition="in" filter="strips(downRight)">
                                      <p:cBhvr>
                                        <p:cTn id="50" dur="2000"/>
                                        <p:tgtEl>
                                          <p:spTgt spid="35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71" grpId="0" animBg="1"/>
      <p:bldP spid="35872" grpId="0" animBg="1"/>
      <p:bldP spid="35873" grpId="0" animBg="1"/>
      <p:bldP spid="35874" grpId="0" animBg="1"/>
      <p:bldP spid="35876" grpId="0" animBg="1"/>
      <p:bldP spid="35877" grpId="0" animBg="1"/>
      <p:bldP spid="35878" grpId="0" animBg="1"/>
      <p:bldP spid="358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0" name="Rectangle 4"/>
          <p:cNvSpPr>
            <a:spLocks noGrp="1" noChangeArrowheads="1"/>
          </p:cNvSpPr>
          <p:nvPr>
            <p:ph type="body" idx="1"/>
          </p:nvPr>
        </p:nvSpPr>
        <p:spPr>
          <a:xfrm>
            <a:off x="457200" y="2133600"/>
            <a:ext cx="8229600" cy="3962400"/>
          </a:xfrm>
          <a:solidFill>
            <a:srgbClr val="FCA2F6"/>
          </a:solidFill>
          <a:ln w="38100">
            <a:solidFill>
              <a:srgbClr val="ECBE16"/>
            </a:solidFill>
          </a:ln>
        </p:spPr>
        <p:txBody>
          <a:bodyPr/>
          <a:lstStyle/>
          <a:p>
            <a:pPr marL="0" indent="0">
              <a:lnSpc>
                <a:spcPct val="90000"/>
              </a:lnSpc>
              <a:buFontTx/>
              <a:buNone/>
            </a:pPr>
            <a:r>
              <a:rPr lang="nl-NL" sz="2800" b="1" u="sng">
                <a:effectLst>
                  <a:outerShdw blurRad="38100" dist="38100" dir="2700000" algn="tl">
                    <a:srgbClr val="FFFFFF"/>
                  </a:outerShdw>
                </a:effectLst>
              </a:rPr>
              <a:t>Ghi nhớ</a:t>
            </a:r>
            <a:r>
              <a:rPr lang="nl-NL" sz="2800"/>
              <a:t> : </a:t>
            </a:r>
            <a:r>
              <a:rPr lang="nl-NL" sz="2800" i="1"/>
              <a:t> </a:t>
            </a:r>
          </a:p>
          <a:p>
            <a:pPr marL="0" indent="0">
              <a:lnSpc>
                <a:spcPct val="90000"/>
              </a:lnSpc>
            </a:pPr>
            <a:r>
              <a:rPr lang="nl-NL" sz="2800"/>
              <a:t>  Lên  xe ở bên trái.</a:t>
            </a:r>
          </a:p>
          <a:p>
            <a:pPr marL="0" indent="0" algn="just">
              <a:lnSpc>
                <a:spcPct val="90000"/>
              </a:lnSpc>
            </a:pPr>
            <a:r>
              <a:rPr lang="nl-NL" sz="2800"/>
              <a:t>  Ngồi ngay ngắn trên xe phía sau người lái, hai tay bám chặt người ngồi trước  hoặc vào yên xe (đối với xe đạp). </a:t>
            </a:r>
          </a:p>
          <a:p>
            <a:pPr marL="0" indent="0" algn="just">
              <a:lnSpc>
                <a:spcPct val="90000"/>
              </a:lnSpc>
            </a:pPr>
            <a:r>
              <a:rPr lang="nl-NL" sz="2800"/>
              <a:t>  Không bỏ hai tay không nghiêng ngả hoặc đứng trên yên xe máy, không ngồi phía trước người lái. </a:t>
            </a:r>
          </a:p>
          <a:p>
            <a:pPr marL="0" indent="0" algn="just">
              <a:lnSpc>
                <a:spcPct val="90000"/>
              </a:lnSpc>
            </a:pPr>
            <a:r>
              <a:rPr lang="nl-NL" sz="2800"/>
              <a:t>  Đi và ngồi sau xe máy phải đội mũ bảo hiểm, đi giày, dép có cài khoá.</a:t>
            </a:r>
            <a:endParaRPr lang="en-US" sz="2800"/>
          </a:p>
        </p:txBody>
      </p:sp>
      <p:sp>
        <p:nvSpPr>
          <p:cNvPr id="254981" name="Text Box 5"/>
          <p:cNvSpPr txBox="1">
            <a:spLocks noChangeArrowheads="1"/>
          </p:cNvSpPr>
          <p:nvPr/>
        </p:nvSpPr>
        <p:spPr bwMode="auto">
          <a:xfrm>
            <a:off x="1066800" y="211138"/>
            <a:ext cx="7162800" cy="1160462"/>
          </a:xfrm>
          <a:prstGeom prst="rect">
            <a:avLst/>
          </a:prstGeom>
          <a:noFill/>
          <a:ln w="9525">
            <a:noFill/>
            <a:miter lim="800000"/>
            <a:headEnd/>
            <a:tailEnd/>
          </a:ln>
          <a:effectLst/>
        </p:spPr>
        <p:txBody>
          <a:bodyPr>
            <a:spAutoFit/>
          </a:bodyPr>
          <a:lstStyle/>
          <a:p>
            <a:pPr algn="ctr">
              <a:spcBef>
                <a:spcPct val="50000"/>
              </a:spcBef>
            </a:pPr>
            <a:r>
              <a:rPr lang="en-US" sz="2800"/>
              <a:t>Thứ tư ngày 06 tháng 10 năm 2010</a:t>
            </a:r>
          </a:p>
          <a:p>
            <a:pPr algn="ctr">
              <a:spcBef>
                <a:spcPct val="50000"/>
              </a:spcBef>
            </a:pPr>
            <a:r>
              <a:rPr lang="en-US" sz="2800" b="1" u="sng">
                <a:effectLst>
                  <a:outerShdw blurRad="38100" dist="38100" dir="2700000" algn="tl">
                    <a:srgbClr val="FFFFFF"/>
                  </a:outerShdw>
                </a:effectLst>
              </a:rPr>
              <a:t>An toàn giao thông</a:t>
            </a:r>
          </a:p>
        </p:txBody>
      </p:sp>
      <p:sp>
        <p:nvSpPr>
          <p:cNvPr id="254982" name="Text Box 6"/>
          <p:cNvSpPr txBox="1">
            <a:spLocks noChangeArrowheads="1"/>
          </p:cNvSpPr>
          <p:nvPr/>
        </p:nvSpPr>
        <p:spPr bwMode="auto">
          <a:xfrm>
            <a:off x="914400" y="1295400"/>
            <a:ext cx="76200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0000FF"/>
                </a:solidFill>
                <a:effectLst>
                  <a:outerShdw blurRad="38100" dist="38100" dir="2700000" algn="tl">
                    <a:srgbClr val="000000"/>
                  </a:outerShdw>
                </a:effectLst>
              </a:rPr>
              <a:t>Ngồi an toàn trên xe đạp, xe máy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endParaRPr lang="en-US"/>
          </a:p>
        </p:txBody>
      </p:sp>
      <p:grpSp>
        <p:nvGrpSpPr>
          <p:cNvPr id="259077" name="Group 5"/>
          <p:cNvGrpSpPr>
            <a:grpSpLocks/>
          </p:cNvGrpSpPr>
          <p:nvPr/>
        </p:nvGrpSpPr>
        <p:grpSpPr bwMode="auto">
          <a:xfrm>
            <a:off x="1600200" y="381000"/>
            <a:ext cx="6096000" cy="4267200"/>
            <a:chOff x="1644" y="2382"/>
            <a:chExt cx="2346" cy="1774"/>
          </a:xfrm>
        </p:grpSpPr>
        <p:pic>
          <p:nvPicPr>
            <p:cNvPr id="259078" name="Picture 6" descr="BIRTHD~3"/>
            <p:cNvPicPr>
              <a:picLocks noChangeAspect="1" noChangeArrowheads="1" noCrop="1"/>
            </p:cNvPicPr>
            <p:nvPr/>
          </p:nvPicPr>
          <p:blipFill>
            <a:blip r:embed="rId2"/>
            <a:srcRect/>
            <a:stretch>
              <a:fillRect/>
            </a:stretch>
          </p:blipFill>
          <p:spPr bwMode="auto">
            <a:xfrm>
              <a:off x="1647" y="2476"/>
              <a:ext cx="2322" cy="1680"/>
            </a:xfrm>
            <a:prstGeom prst="rect">
              <a:avLst/>
            </a:prstGeom>
            <a:noFill/>
          </p:spPr>
        </p:pic>
        <p:grpSp>
          <p:nvGrpSpPr>
            <p:cNvPr id="259079" name="Group 7"/>
            <p:cNvGrpSpPr>
              <a:grpSpLocks/>
            </p:cNvGrpSpPr>
            <p:nvPr/>
          </p:nvGrpSpPr>
          <p:grpSpPr bwMode="auto">
            <a:xfrm>
              <a:off x="1644" y="2382"/>
              <a:ext cx="2346" cy="504"/>
              <a:chOff x="1644" y="2406"/>
              <a:chExt cx="2346" cy="504"/>
            </a:xfrm>
          </p:grpSpPr>
          <p:sp>
            <p:nvSpPr>
              <p:cNvPr id="259080" name="AutoShape 8"/>
              <p:cNvSpPr>
                <a:spLocks noChangeArrowheads="1"/>
              </p:cNvSpPr>
              <p:nvPr/>
            </p:nvSpPr>
            <p:spPr bwMode="auto">
              <a:xfrm>
                <a:off x="1668" y="2475"/>
                <a:ext cx="2322" cy="435"/>
              </a:xfrm>
              <a:prstGeom prst="flowChartTerminator">
                <a:avLst/>
              </a:prstGeom>
              <a:solidFill>
                <a:srgbClr val="FFFF99"/>
              </a:solidFill>
              <a:ln w="9525" algn="ctr">
                <a:noFill/>
                <a:miter lim="800000"/>
                <a:headEnd/>
                <a:tailEnd/>
              </a:ln>
              <a:effectLst/>
            </p:spPr>
            <p:txBody>
              <a:bodyPr wrap="none" anchor="ctr"/>
              <a:lstStyle/>
              <a:p>
                <a:pPr algn="ctr"/>
                <a:r>
                  <a:rPr lang="en-US" sz="3600" b="1">
                    <a:solidFill>
                      <a:srgbClr val="000066"/>
                    </a:solidFill>
                    <a:latin typeface=".VnAristote" pitchFamily="34" charset="0"/>
                    <a:cs typeface="Arial" charset="0"/>
                  </a:rPr>
                  <a:t>TiÕt häc ®Õn ®©y lµ kÕt thóc.</a:t>
                </a:r>
              </a:p>
            </p:txBody>
          </p:sp>
          <p:sp>
            <p:nvSpPr>
              <p:cNvPr id="259081" name="Freeform 9"/>
              <p:cNvSpPr>
                <a:spLocks/>
              </p:cNvSpPr>
              <p:nvPr/>
            </p:nvSpPr>
            <p:spPr bwMode="auto">
              <a:xfrm>
                <a:off x="1644" y="2406"/>
                <a:ext cx="2340" cy="492"/>
              </a:xfrm>
              <a:custGeom>
                <a:avLst/>
                <a:gdLst/>
                <a:ahLst/>
                <a:cxnLst>
                  <a:cxn ang="0">
                    <a:pos x="192" y="492"/>
                  </a:cxn>
                  <a:cxn ang="0">
                    <a:pos x="156" y="456"/>
                  </a:cxn>
                  <a:cxn ang="0">
                    <a:pos x="84" y="432"/>
                  </a:cxn>
                  <a:cxn ang="0">
                    <a:pos x="48" y="408"/>
                  </a:cxn>
                  <a:cxn ang="0">
                    <a:pos x="24" y="372"/>
                  </a:cxn>
                  <a:cxn ang="0">
                    <a:pos x="0" y="300"/>
                  </a:cxn>
                  <a:cxn ang="0">
                    <a:pos x="12" y="240"/>
                  </a:cxn>
                  <a:cxn ang="0">
                    <a:pos x="144" y="132"/>
                  </a:cxn>
                  <a:cxn ang="0">
                    <a:pos x="936" y="72"/>
                  </a:cxn>
                  <a:cxn ang="0">
                    <a:pos x="1248" y="84"/>
                  </a:cxn>
                  <a:cxn ang="0">
                    <a:pos x="1944" y="96"/>
                  </a:cxn>
                  <a:cxn ang="0">
                    <a:pos x="2292" y="168"/>
                  </a:cxn>
                  <a:cxn ang="0">
                    <a:pos x="2316" y="204"/>
                  </a:cxn>
                  <a:cxn ang="0">
                    <a:pos x="2340" y="276"/>
                  </a:cxn>
                  <a:cxn ang="0">
                    <a:pos x="2316" y="372"/>
                  </a:cxn>
                  <a:cxn ang="0">
                    <a:pos x="2208" y="432"/>
                  </a:cxn>
                  <a:cxn ang="0">
                    <a:pos x="2160" y="492"/>
                  </a:cxn>
                </a:cxnLst>
                <a:rect l="0" t="0" r="r" b="b"/>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cap="flat" cmpd="sng">
                <a:solidFill>
                  <a:schemeClr val="bg2"/>
                </a:solidFill>
                <a:prstDash val="solid"/>
                <a:round/>
                <a:headEnd/>
                <a:tailEnd/>
              </a:ln>
              <a:effectLst/>
            </p:spPr>
            <p:txBody>
              <a:bodyPr/>
              <a:lstStyle/>
              <a:p>
                <a:endParaRPr lang="en-US"/>
              </a:p>
            </p:txBody>
          </p:sp>
        </p:grpSp>
      </p:grpSp>
      <p:sp>
        <p:nvSpPr>
          <p:cNvPr id="259084" name="Text Box 12"/>
          <p:cNvSpPr txBox="1">
            <a:spLocks noChangeArrowheads="1"/>
          </p:cNvSpPr>
          <p:nvPr/>
        </p:nvSpPr>
        <p:spPr bwMode="auto">
          <a:xfrm>
            <a:off x="1600200" y="4038600"/>
            <a:ext cx="6019800" cy="2111375"/>
          </a:xfrm>
          <a:prstGeom prst="rect">
            <a:avLst/>
          </a:prstGeom>
          <a:solidFill>
            <a:srgbClr val="A6F4F8"/>
          </a:solidFill>
          <a:ln w="9525">
            <a:solidFill>
              <a:srgbClr val="F25110"/>
            </a:solidFill>
            <a:miter lim="800000"/>
            <a:headEnd/>
            <a:tailEnd/>
          </a:ln>
          <a:effectLst/>
        </p:spPr>
        <p:txBody>
          <a:bodyPr>
            <a:spAutoFit/>
          </a:bodyPr>
          <a:lstStyle/>
          <a:p>
            <a:pPr algn="ctr">
              <a:spcBef>
                <a:spcPct val="50000"/>
              </a:spcBef>
            </a:pPr>
            <a:r>
              <a:rPr lang="en-US" sz="4400" b="1">
                <a:solidFill>
                  <a:srgbClr val="0000FF"/>
                </a:solidFill>
                <a:latin typeface=".VnCommercial Script" pitchFamily="34" charset="0"/>
              </a:rPr>
              <a:t>KÝnh chóc quý thÇy c« m¹nh giái, chóc c¸c em tham gia giao th«ng an toµn vµ ®óng luËt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8" name="Text Box 14"/>
          <p:cNvSpPr txBox="1">
            <a:spLocks noChangeArrowheads="1"/>
          </p:cNvSpPr>
          <p:nvPr/>
        </p:nvSpPr>
        <p:spPr bwMode="auto">
          <a:xfrm>
            <a:off x="1066800" y="533400"/>
            <a:ext cx="7162800" cy="523220"/>
          </a:xfrm>
          <a:prstGeom prst="rect">
            <a:avLst/>
          </a:prstGeom>
          <a:noFill/>
          <a:ln w="9525">
            <a:noFill/>
            <a:miter lim="800000"/>
            <a:headEnd/>
            <a:tailEnd/>
          </a:ln>
          <a:effectLst/>
        </p:spPr>
        <p:txBody>
          <a:bodyPr>
            <a:spAutoFit/>
          </a:bodyPr>
          <a:lstStyle/>
          <a:p>
            <a:pPr algn="ctr">
              <a:spcBef>
                <a:spcPct val="50000"/>
              </a:spcBef>
            </a:pPr>
            <a:r>
              <a:rPr lang="en-US" sz="2800" b="1" u="sng" dirty="0" smtClean="0">
                <a:effectLst>
                  <a:outerShdw blurRad="38100" dist="38100" dir="2700000" algn="tl">
                    <a:srgbClr val="FFFFFF"/>
                  </a:outerShdw>
                </a:effectLst>
              </a:rPr>
              <a:t>An </a:t>
            </a:r>
            <a:r>
              <a:rPr lang="en-US" sz="2800" b="1" u="sng" dirty="0" err="1">
                <a:effectLst>
                  <a:outerShdw blurRad="38100" dist="38100" dir="2700000" algn="tl">
                    <a:srgbClr val="FFFFFF"/>
                  </a:outerShdw>
                </a:effectLst>
              </a:rPr>
              <a:t>toàn</a:t>
            </a:r>
            <a:r>
              <a:rPr lang="en-US" sz="2800" b="1" u="sng" dirty="0">
                <a:effectLst>
                  <a:outerShdw blurRad="38100" dist="38100" dir="2700000" algn="tl">
                    <a:srgbClr val="FFFFFF"/>
                  </a:outerShdw>
                </a:effectLst>
              </a:rPr>
              <a:t> </a:t>
            </a:r>
            <a:r>
              <a:rPr lang="en-US" sz="2800" b="1" u="sng" dirty="0" err="1">
                <a:effectLst>
                  <a:outerShdw blurRad="38100" dist="38100" dir="2700000" algn="tl">
                    <a:srgbClr val="FFFFFF"/>
                  </a:outerShdw>
                </a:effectLst>
              </a:rPr>
              <a:t>giao</a:t>
            </a:r>
            <a:r>
              <a:rPr lang="en-US" sz="2800" b="1" u="sng" dirty="0">
                <a:effectLst>
                  <a:outerShdw blurRad="38100" dist="38100" dir="2700000" algn="tl">
                    <a:srgbClr val="FFFFFF"/>
                  </a:outerShdw>
                </a:effectLst>
              </a:rPr>
              <a:t> </a:t>
            </a:r>
            <a:r>
              <a:rPr lang="en-US" sz="2800" b="1" u="sng" dirty="0" err="1">
                <a:effectLst>
                  <a:outerShdw blurRad="38100" dist="38100" dir="2700000" algn="tl">
                    <a:srgbClr val="FFFFFF"/>
                  </a:outerShdw>
                </a:effectLst>
              </a:rPr>
              <a:t>thông</a:t>
            </a:r>
            <a:endParaRPr lang="en-US" sz="2800" b="1" u="sng" dirty="0">
              <a:effectLst>
                <a:outerShdw blurRad="38100" dist="38100" dir="2700000" algn="tl">
                  <a:srgbClr val="FFFFFF"/>
                </a:outerShdw>
              </a:effectLst>
            </a:endParaRPr>
          </a:p>
        </p:txBody>
      </p:sp>
      <p:sp>
        <p:nvSpPr>
          <p:cNvPr id="6159" name="Text Box 15"/>
          <p:cNvSpPr txBox="1">
            <a:spLocks noChangeArrowheads="1"/>
          </p:cNvSpPr>
          <p:nvPr/>
        </p:nvSpPr>
        <p:spPr bwMode="auto">
          <a:xfrm>
            <a:off x="2743200" y="2133600"/>
            <a:ext cx="3962400" cy="582613"/>
          </a:xfrm>
          <a:prstGeom prst="rect">
            <a:avLst/>
          </a:prstGeom>
          <a:solidFill>
            <a:schemeClr val="folHlink"/>
          </a:solidFill>
          <a:ln w="3175">
            <a:solidFill>
              <a:srgbClr val="0000FF"/>
            </a:solidFill>
            <a:miter lim="800000"/>
            <a:headEnd/>
            <a:tailEnd/>
          </a:ln>
          <a:effectLst/>
        </p:spPr>
        <p:txBody>
          <a:bodyPr>
            <a:spAutoFit/>
          </a:bodyPr>
          <a:lstStyle/>
          <a:p>
            <a:pPr algn="ctr">
              <a:spcBef>
                <a:spcPct val="50000"/>
              </a:spcBef>
            </a:pPr>
            <a:r>
              <a:rPr lang="en-US" sz="3200" b="1" dirty="0" smtClean="0">
                <a:effectLst>
                  <a:outerShdw blurRad="38100" dist="38100" dir="2700000" algn="tl">
                    <a:srgbClr val="FFFFFF"/>
                  </a:outerShdw>
                </a:effectLst>
              </a:rPr>
              <a:t>BÀI </a:t>
            </a:r>
            <a:r>
              <a:rPr lang="en-US" sz="3200" b="1" dirty="0">
                <a:effectLst>
                  <a:outerShdw blurRad="38100" dist="38100" dir="2700000" algn="tl">
                    <a:srgbClr val="FFFFFF"/>
                  </a:outerShdw>
                </a:effectLst>
              </a:rPr>
              <a:t>CŨ</a:t>
            </a:r>
          </a:p>
        </p:txBody>
      </p:sp>
      <p:sp>
        <p:nvSpPr>
          <p:cNvPr id="6160" name="Text Box 16"/>
          <p:cNvSpPr txBox="1">
            <a:spLocks noChangeArrowheads="1"/>
          </p:cNvSpPr>
          <p:nvPr/>
        </p:nvSpPr>
        <p:spPr bwMode="auto">
          <a:xfrm>
            <a:off x="1143000" y="2971800"/>
            <a:ext cx="7162800" cy="2441575"/>
          </a:xfrm>
          <a:prstGeom prst="rect">
            <a:avLst/>
          </a:prstGeom>
          <a:solidFill>
            <a:srgbClr val="F1EEAD"/>
          </a:solidFill>
          <a:ln w="9525">
            <a:noFill/>
            <a:miter lim="800000"/>
            <a:headEnd/>
            <a:tailEnd/>
          </a:ln>
          <a:effectLst/>
        </p:spPr>
        <p:txBody>
          <a:bodyPr>
            <a:spAutoFit/>
          </a:bodyPr>
          <a:lstStyle/>
          <a:p>
            <a:pPr algn="just">
              <a:spcBef>
                <a:spcPct val="50000"/>
              </a:spcBef>
            </a:pPr>
            <a:r>
              <a:rPr lang="en-US" sz="2800" b="1" dirty="0">
                <a:effectLst>
                  <a:outerShdw blurRad="38100" dist="38100" dir="2700000" algn="tl">
                    <a:srgbClr val="FFFFFF"/>
                  </a:outerShdw>
                </a:effectLst>
              </a:rPr>
              <a:t>1. </a:t>
            </a:r>
            <a:r>
              <a:rPr lang="en-US" sz="2800" b="1" dirty="0" err="1">
                <a:effectLst>
                  <a:outerShdw blurRad="38100" dist="38100" dir="2700000" algn="tl">
                    <a:srgbClr val="FFFFFF"/>
                  </a:outerShdw>
                </a:effectLst>
              </a:rPr>
              <a:t>Phương</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tiện</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giao</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thông</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đường</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bộ</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được</a:t>
            </a:r>
            <a:r>
              <a:rPr lang="en-US" sz="2800" b="1" dirty="0">
                <a:effectLst>
                  <a:outerShdw blurRad="38100" dist="38100" dir="2700000" algn="tl">
                    <a:srgbClr val="FFFFFF"/>
                  </a:outerShdw>
                </a:effectLst>
              </a:rPr>
              <a:t> </a:t>
            </a:r>
            <a:r>
              <a:rPr lang="en-US" sz="2800" b="1" dirty="0" err="1" smtClean="0">
                <a:effectLst>
                  <a:outerShdw blurRad="38100" dist="38100" dir="2700000" algn="tl">
                    <a:srgbClr val="FFFFFF"/>
                  </a:outerShdw>
                </a:effectLst>
              </a:rPr>
              <a:t>chia</a:t>
            </a:r>
            <a:r>
              <a:rPr lang="en-US" sz="2800" b="1" dirty="0" smtClean="0">
                <a:effectLst>
                  <a:outerShdw blurRad="38100" dist="38100" dir="2700000" algn="tl">
                    <a:srgbClr val="FFFFFF"/>
                  </a:outerShdw>
                </a:effectLst>
              </a:rPr>
              <a:t> </a:t>
            </a:r>
            <a:r>
              <a:rPr lang="en-US" sz="2800" b="1" dirty="0" err="1">
                <a:effectLst>
                  <a:outerShdw blurRad="38100" dist="38100" dir="2700000" algn="tl">
                    <a:srgbClr val="FFFFFF"/>
                  </a:outerShdw>
                </a:effectLst>
              </a:rPr>
              <a:t>làm</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mấy</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loại</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Đó</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là</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những</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loại</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nào</a:t>
            </a:r>
            <a:r>
              <a:rPr lang="en-US" sz="2800" b="1" dirty="0">
                <a:effectLst>
                  <a:outerShdw blurRad="38100" dist="38100" dir="2700000" algn="tl">
                    <a:srgbClr val="FFFFFF"/>
                  </a:outerShdw>
                </a:effectLst>
              </a:rPr>
              <a:t>?</a:t>
            </a:r>
          </a:p>
          <a:p>
            <a:pPr algn="just">
              <a:spcBef>
                <a:spcPct val="50000"/>
              </a:spcBef>
            </a:pPr>
            <a:r>
              <a:rPr lang="en-US" sz="2800" b="1" dirty="0">
                <a:effectLst>
                  <a:outerShdw blurRad="38100" dist="38100" dir="2700000" algn="tl">
                    <a:srgbClr val="FFFFFF"/>
                  </a:outerShdw>
                </a:effectLst>
              </a:rPr>
              <a:t>2. </a:t>
            </a:r>
            <a:r>
              <a:rPr lang="en-US" sz="2800" b="1" dirty="0" err="1">
                <a:effectLst>
                  <a:outerShdw blurRad="38100" dist="38100" dir="2700000" algn="tl">
                    <a:srgbClr val="FFFFFF"/>
                  </a:outerShdw>
                </a:effectLst>
              </a:rPr>
              <a:t>Hãy</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kể</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một</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số</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phương</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tiện</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giao</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thông</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mà</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em</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biết</a:t>
            </a:r>
            <a:r>
              <a:rPr lang="en-US" sz="2800" b="1" dirty="0">
                <a:effectLst>
                  <a:outerShdw blurRad="38100" dist="38100" dir="2700000" algn="tl">
                    <a:srgbClr val="FFFFFF"/>
                  </a:outerShdw>
                </a:effectLs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9"/>
                                        </p:tgtEl>
                                        <p:attrNameLst>
                                          <p:attrName>style.visibility</p:attrName>
                                        </p:attrNameLst>
                                      </p:cBhvr>
                                      <p:to>
                                        <p:strVal val="visible"/>
                                      </p:to>
                                    </p:set>
                                    <p:animEffect transition="in" filter="blinds(horizontal)">
                                      <p:cBhvr>
                                        <p:cTn id="7" dur="500"/>
                                        <p:tgtEl>
                                          <p:spTgt spid="61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60">
                                            <p:txEl>
                                              <p:pRg st="0" end="0"/>
                                            </p:txEl>
                                          </p:spTgt>
                                        </p:tgtEl>
                                        <p:attrNameLst>
                                          <p:attrName>style.visibility</p:attrName>
                                        </p:attrNameLst>
                                      </p:cBhvr>
                                      <p:to>
                                        <p:strVal val="visible"/>
                                      </p:to>
                                    </p:set>
                                    <p:animEffect transition="in" filter="box(in)">
                                      <p:cBhvr>
                                        <p:cTn id="12" dur="500"/>
                                        <p:tgtEl>
                                          <p:spTgt spid="61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60">
                                            <p:txEl>
                                              <p:pRg st="1" end="1"/>
                                            </p:txEl>
                                          </p:spTgt>
                                        </p:tgtEl>
                                        <p:attrNameLst>
                                          <p:attrName>style.visibility</p:attrName>
                                        </p:attrNameLst>
                                      </p:cBhvr>
                                      <p:to>
                                        <p:strVal val="visible"/>
                                      </p:to>
                                    </p:set>
                                    <p:anim calcmode="lin" valueType="num">
                                      <p:cBhvr additive="base">
                                        <p:cTn id="17" dur="500" fill="hold"/>
                                        <p:tgtEl>
                                          <p:spTgt spid="616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6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9" name="Text Box 5"/>
          <p:cNvSpPr txBox="1">
            <a:spLocks noChangeArrowheads="1"/>
          </p:cNvSpPr>
          <p:nvPr/>
        </p:nvSpPr>
        <p:spPr bwMode="auto">
          <a:xfrm>
            <a:off x="228600" y="1371600"/>
            <a:ext cx="8458200" cy="1587500"/>
          </a:xfrm>
          <a:prstGeom prst="rect">
            <a:avLst/>
          </a:prstGeom>
          <a:solidFill>
            <a:srgbClr val="F1EEAD"/>
          </a:solidFill>
          <a:ln w="9525">
            <a:noFill/>
            <a:miter lim="800000"/>
            <a:headEnd/>
            <a:tailEnd/>
          </a:ln>
          <a:effectLst/>
        </p:spPr>
        <p:txBody>
          <a:bodyPr>
            <a:spAutoFit/>
          </a:bodyPr>
          <a:lstStyle/>
          <a:p>
            <a:pPr algn="just">
              <a:spcBef>
                <a:spcPct val="50000"/>
              </a:spcBef>
            </a:pPr>
            <a:r>
              <a:rPr lang="en-US" sz="2800" b="1">
                <a:effectLst>
                  <a:outerShdw blurRad="38100" dist="38100" dir="2700000" algn="tl">
                    <a:srgbClr val="FFFFFF"/>
                  </a:outerShdw>
                </a:effectLst>
              </a:rPr>
              <a:t>* Phương tiện giao thông được chia làm hai loại:</a:t>
            </a:r>
          </a:p>
          <a:p>
            <a:pPr algn="just">
              <a:spcBef>
                <a:spcPct val="50000"/>
              </a:spcBef>
              <a:buFontTx/>
              <a:buChar char="-"/>
            </a:pPr>
            <a:r>
              <a:rPr lang="en-US" sz="2800" b="1">
                <a:effectLst>
                  <a:outerShdw blurRad="38100" dist="38100" dir="2700000" algn="tl">
                    <a:srgbClr val="FFFFFF"/>
                  </a:outerShdw>
                </a:effectLst>
              </a:rPr>
              <a:t>Phương tiện giao thông thô sơ: Xe đạp, xe xích lô, xe bò,...</a:t>
            </a:r>
          </a:p>
        </p:txBody>
      </p:sp>
      <p:sp>
        <p:nvSpPr>
          <p:cNvPr id="257030" name="Text Box 6"/>
          <p:cNvSpPr txBox="1">
            <a:spLocks noChangeArrowheads="1"/>
          </p:cNvSpPr>
          <p:nvPr/>
        </p:nvSpPr>
        <p:spPr bwMode="auto">
          <a:xfrm>
            <a:off x="1219200" y="228600"/>
            <a:ext cx="7162800" cy="523220"/>
          </a:xfrm>
          <a:prstGeom prst="rect">
            <a:avLst/>
          </a:prstGeom>
          <a:noFill/>
          <a:ln w="9525">
            <a:noFill/>
            <a:miter lim="800000"/>
            <a:headEnd/>
            <a:tailEnd/>
          </a:ln>
          <a:effectLst/>
        </p:spPr>
        <p:txBody>
          <a:bodyPr>
            <a:spAutoFit/>
          </a:bodyPr>
          <a:lstStyle/>
          <a:p>
            <a:pPr algn="ctr">
              <a:spcBef>
                <a:spcPct val="50000"/>
              </a:spcBef>
            </a:pPr>
            <a:r>
              <a:rPr lang="en-US" sz="2800" b="1" u="sng" dirty="0" smtClean="0">
                <a:effectLst>
                  <a:outerShdw blurRad="38100" dist="38100" dir="2700000" algn="tl">
                    <a:srgbClr val="FFFFFF"/>
                  </a:outerShdw>
                </a:effectLst>
              </a:rPr>
              <a:t>An </a:t>
            </a:r>
            <a:r>
              <a:rPr lang="en-US" sz="2800" b="1" u="sng" dirty="0" err="1">
                <a:effectLst>
                  <a:outerShdw blurRad="38100" dist="38100" dir="2700000" algn="tl">
                    <a:srgbClr val="FFFFFF"/>
                  </a:outerShdw>
                </a:effectLst>
              </a:rPr>
              <a:t>toàn</a:t>
            </a:r>
            <a:r>
              <a:rPr lang="en-US" sz="2800" b="1" u="sng" dirty="0">
                <a:effectLst>
                  <a:outerShdw blurRad="38100" dist="38100" dir="2700000" algn="tl">
                    <a:srgbClr val="FFFFFF"/>
                  </a:outerShdw>
                </a:effectLst>
              </a:rPr>
              <a:t> </a:t>
            </a:r>
            <a:r>
              <a:rPr lang="en-US" sz="2800" b="1" u="sng" dirty="0" err="1">
                <a:effectLst>
                  <a:outerShdw blurRad="38100" dist="38100" dir="2700000" algn="tl">
                    <a:srgbClr val="FFFFFF"/>
                  </a:outerShdw>
                </a:effectLst>
              </a:rPr>
              <a:t>giao</a:t>
            </a:r>
            <a:r>
              <a:rPr lang="en-US" sz="2800" b="1" u="sng" dirty="0">
                <a:effectLst>
                  <a:outerShdw blurRad="38100" dist="38100" dir="2700000" algn="tl">
                    <a:srgbClr val="FFFFFF"/>
                  </a:outerShdw>
                </a:effectLst>
              </a:rPr>
              <a:t> </a:t>
            </a:r>
            <a:r>
              <a:rPr lang="en-US" sz="2800" b="1" u="sng" dirty="0" err="1">
                <a:effectLst>
                  <a:outerShdw blurRad="38100" dist="38100" dir="2700000" algn="tl">
                    <a:srgbClr val="FFFFFF"/>
                  </a:outerShdw>
                </a:effectLst>
              </a:rPr>
              <a:t>thông</a:t>
            </a:r>
            <a:endParaRPr lang="en-US" sz="2800" b="1" u="sng" dirty="0">
              <a:effectLst>
                <a:outerShdw blurRad="38100" dist="38100" dir="2700000" algn="tl">
                  <a:srgbClr val="FFFFFF"/>
                </a:outerShdw>
              </a:effectLst>
            </a:endParaRPr>
          </a:p>
        </p:txBody>
      </p:sp>
      <p:sp>
        <p:nvSpPr>
          <p:cNvPr id="257031" name="Text Box 7"/>
          <p:cNvSpPr txBox="1">
            <a:spLocks noChangeArrowheads="1"/>
          </p:cNvSpPr>
          <p:nvPr/>
        </p:nvSpPr>
        <p:spPr bwMode="auto">
          <a:xfrm>
            <a:off x="0" y="7391400"/>
            <a:ext cx="8763000" cy="955675"/>
          </a:xfrm>
          <a:prstGeom prst="rect">
            <a:avLst/>
          </a:prstGeom>
          <a:solidFill>
            <a:srgbClr val="C4D42E"/>
          </a:solidFill>
          <a:ln w="9525">
            <a:solidFill>
              <a:schemeClr val="bg1"/>
            </a:solidFill>
            <a:miter lim="800000"/>
            <a:headEnd/>
            <a:tailEnd/>
          </a:ln>
          <a:effectLst/>
        </p:spPr>
        <p:txBody>
          <a:bodyPr>
            <a:spAutoFit/>
          </a:bodyPr>
          <a:lstStyle/>
          <a:p>
            <a:pPr algn="just">
              <a:spcBef>
                <a:spcPct val="50000"/>
              </a:spcBef>
            </a:pPr>
            <a:r>
              <a:rPr lang="en-US" sz="2800" b="1">
                <a:effectLst>
                  <a:outerShdw blurRad="38100" dist="38100" dir="2700000" algn="tl">
                    <a:srgbClr val="FFFFFF"/>
                  </a:outerShdw>
                </a:effectLst>
              </a:rPr>
              <a:t>- Phương tiện giao thông cơ giới: Xe ô tô, xe máy, máy kéo,...</a:t>
            </a:r>
          </a:p>
        </p:txBody>
      </p:sp>
      <p:pic>
        <p:nvPicPr>
          <p:cNvPr id="257032" name="Picture 8"/>
          <p:cNvPicPr>
            <a:picLocks noChangeAspect="1" noChangeArrowheads="1"/>
          </p:cNvPicPr>
          <p:nvPr/>
        </p:nvPicPr>
        <p:blipFill>
          <a:blip r:embed="rId2"/>
          <a:srcRect/>
          <a:stretch>
            <a:fillRect/>
          </a:stretch>
        </p:blipFill>
        <p:spPr bwMode="auto">
          <a:xfrm>
            <a:off x="0" y="2971800"/>
            <a:ext cx="3505200" cy="3886200"/>
          </a:xfrm>
          <a:prstGeom prst="rect">
            <a:avLst/>
          </a:prstGeom>
          <a:noFill/>
          <a:ln w="9525">
            <a:noFill/>
            <a:miter lim="800000"/>
            <a:headEnd/>
            <a:tailEnd/>
          </a:ln>
        </p:spPr>
      </p:pic>
      <p:pic>
        <p:nvPicPr>
          <p:cNvPr id="257033" name="Picture 9"/>
          <p:cNvPicPr>
            <a:picLocks noChangeAspect="1" noChangeArrowheads="1"/>
          </p:cNvPicPr>
          <p:nvPr/>
        </p:nvPicPr>
        <p:blipFill>
          <a:blip r:embed="rId3"/>
          <a:srcRect/>
          <a:stretch>
            <a:fillRect/>
          </a:stretch>
        </p:blipFill>
        <p:spPr bwMode="auto">
          <a:xfrm>
            <a:off x="6299200" y="2971800"/>
            <a:ext cx="2844800" cy="3886200"/>
          </a:xfrm>
          <a:prstGeom prst="rect">
            <a:avLst/>
          </a:prstGeom>
          <a:noFill/>
          <a:ln w="9525">
            <a:noFill/>
            <a:miter lim="800000"/>
            <a:headEnd/>
            <a:tailEnd/>
          </a:ln>
        </p:spPr>
      </p:pic>
      <p:pic>
        <p:nvPicPr>
          <p:cNvPr id="257034" name="Picture 10"/>
          <p:cNvPicPr>
            <a:picLocks noChangeAspect="1" noChangeArrowheads="1"/>
          </p:cNvPicPr>
          <p:nvPr/>
        </p:nvPicPr>
        <p:blipFill>
          <a:blip r:embed="rId4"/>
          <a:srcRect/>
          <a:stretch>
            <a:fillRect/>
          </a:stretch>
        </p:blipFill>
        <p:spPr bwMode="auto">
          <a:xfrm>
            <a:off x="3581400" y="2971800"/>
            <a:ext cx="2667000" cy="3886200"/>
          </a:xfrm>
          <a:prstGeom prst="rect">
            <a:avLst/>
          </a:prstGeom>
          <a:noFill/>
          <a:ln w="9525">
            <a:noFill/>
            <a:miter lim="800000"/>
            <a:headEnd/>
            <a:tailEnd/>
          </a:ln>
        </p:spPr>
      </p:pic>
      <p:pic>
        <p:nvPicPr>
          <p:cNvPr id="257037" name="Picture 13"/>
          <p:cNvPicPr>
            <a:picLocks noChangeAspect="1" noChangeArrowheads="1"/>
          </p:cNvPicPr>
          <p:nvPr/>
        </p:nvPicPr>
        <p:blipFill>
          <a:blip r:embed="rId5"/>
          <a:srcRect/>
          <a:stretch>
            <a:fillRect/>
          </a:stretch>
        </p:blipFill>
        <p:spPr bwMode="auto">
          <a:xfrm>
            <a:off x="0" y="4038600"/>
            <a:ext cx="3429000" cy="2819400"/>
          </a:xfrm>
          <a:prstGeom prst="rect">
            <a:avLst/>
          </a:prstGeom>
          <a:noFill/>
          <a:ln w="9525">
            <a:noFill/>
            <a:miter lim="800000"/>
            <a:headEnd/>
            <a:tailEnd/>
          </a:ln>
        </p:spPr>
      </p:pic>
      <p:pic>
        <p:nvPicPr>
          <p:cNvPr id="257038" name="Picture 14"/>
          <p:cNvPicPr>
            <a:picLocks noChangeAspect="1" noChangeArrowheads="1"/>
          </p:cNvPicPr>
          <p:nvPr/>
        </p:nvPicPr>
        <p:blipFill>
          <a:blip r:embed="rId6"/>
          <a:srcRect/>
          <a:stretch>
            <a:fillRect/>
          </a:stretch>
        </p:blipFill>
        <p:spPr bwMode="auto">
          <a:xfrm>
            <a:off x="6400800" y="4114800"/>
            <a:ext cx="2743200" cy="2743200"/>
          </a:xfrm>
          <a:prstGeom prst="rect">
            <a:avLst/>
          </a:prstGeom>
          <a:noFill/>
          <a:ln w="9525">
            <a:noFill/>
            <a:miter lim="800000"/>
            <a:headEnd/>
            <a:tailEnd/>
          </a:ln>
        </p:spPr>
      </p:pic>
      <p:pic>
        <p:nvPicPr>
          <p:cNvPr id="257039" name="Picture 15"/>
          <p:cNvPicPr>
            <a:picLocks noChangeAspect="1" noChangeArrowheads="1"/>
          </p:cNvPicPr>
          <p:nvPr/>
        </p:nvPicPr>
        <p:blipFill>
          <a:blip r:embed="rId7"/>
          <a:srcRect/>
          <a:stretch>
            <a:fillRect/>
          </a:stretch>
        </p:blipFill>
        <p:spPr bwMode="auto">
          <a:xfrm>
            <a:off x="3581400" y="4114800"/>
            <a:ext cx="2667000" cy="2743200"/>
          </a:xfrm>
          <a:prstGeom prst="rect">
            <a:avLst/>
          </a:prstGeom>
          <a:noFill/>
          <a:ln w="9525">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7029">
                                            <p:txEl>
                                              <p:pRg st="0" end="0"/>
                                            </p:txEl>
                                          </p:spTgt>
                                        </p:tgtEl>
                                        <p:attrNameLst>
                                          <p:attrName>style.visibility</p:attrName>
                                        </p:attrNameLst>
                                      </p:cBhvr>
                                      <p:to>
                                        <p:strVal val="visible"/>
                                      </p:to>
                                    </p:set>
                                    <p:animEffect transition="in" filter="box(in)">
                                      <p:cBhvr>
                                        <p:cTn id="7" dur="500"/>
                                        <p:tgtEl>
                                          <p:spTgt spid="2570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7029">
                                            <p:txEl>
                                              <p:pRg st="1" end="1"/>
                                            </p:txEl>
                                          </p:spTgt>
                                        </p:tgtEl>
                                        <p:attrNameLst>
                                          <p:attrName>style.visibility</p:attrName>
                                        </p:attrNameLst>
                                      </p:cBhvr>
                                      <p:to>
                                        <p:strVal val="visible"/>
                                      </p:to>
                                    </p:set>
                                    <p:animEffect transition="in" filter="box(in)">
                                      <p:cBhvr>
                                        <p:cTn id="12" dur="500"/>
                                        <p:tgtEl>
                                          <p:spTgt spid="2570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nodeType="clickEffect">
                                  <p:stCondLst>
                                    <p:cond delay="0"/>
                                  </p:stCondLst>
                                  <p:childTnLst>
                                    <p:set>
                                      <p:cBhvr>
                                        <p:cTn id="16" dur="1" fill="hold">
                                          <p:stCondLst>
                                            <p:cond delay="0"/>
                                          </p:stCondLst>
                                        </p:cTn>
                                        <p:tgtEl>
                                          <p:spTgt spid="257034"/>
                                        </p:tgtEl>
                                        <p:attrNameLst>
                                          <p:attrName>style.visibility</p:attrName>
                                        </p:attrNameLst>
                                      </p:cBhvr>
                                      <p:to>
                                        <p:strVal val="visible"/>
                                      </p:to>
                                    </p:set>
                                    <p:animEffect transition="in" filter="strips(upLeft)">
                                      <p:cBhvr>
                                        <p:cTn id="17" dur="500"/>
                                        <p:tgtEl>
                                          <p:spTgt spid="257034"/>
                                        </p:tgtEl>
                                      </p:cBhvr>
                                    </p:animEffect>
                                  </p:childTnLst>
                                </p:cTn>
                              </p:par>
                              <p:par>
                                <p:cTn id="18" presetID="18" presetClass="entr" presetSubtype="9" fill="hold" nodeType="withEffect">
                                  <p:stCondLst>
                                    <p:cond delay="0"/>
                                  </p:stCondLst>
                                  <p:childTnLst>
                                    <p:set>
                                      <p:cBhvr>
                                        <p:cTn id="19" dur="1" fill="hold">
                                          <p:stCondLst>
                                            <p:cond delay="0"/>
                                          </p:stCondLst>
                                        </p:cTn>
                                        <p:tgtEl>
                                          <p:spTgt spid="257033"/>
                                        </p:tgtEl>
                                        <p:attrNameLst>
                                          <p:attrName>style.visibility</p:attrName>
                                        </p:attrNameLst>
                                      </p:cBhvr>
                                      <p:to>
                                        <p:strVal val="visible"/>
                                      </p:to>
                                    </p:set>
                                    <p:animEffect transition="in" filter="strips(upLeft)">
                                      <p:cBhvr>
                                        <p:cTn id="20" dur="500"/>
                                        <p:tgtEl>
                                          <p:spTgt spid="257033"/>
                                        </p:tgtEl>
                                      </p:cBhvr>
                                    </p:animEffect>
                                  </p:childTnLst>
                                </p:cTn>
                              </p:par>
                              <p:par>
                                <p:cTn id="21" presetID="18" presetClass="entr" presetSubtype="9" fill="hold" nodeType="withEffect">
                                  <p:stCondLst>
                                    <p:cond delay="0"/>
                                  </p:stCondLst>
                                  <p:childTnLst>
                                    <p:set>
                                      <p:cBhvr>
                                        <p:cTn id="22" dur="1" fill="hold">
                                          <p:stCondLst>
                                            <p:cond delay="0"/>
                                          </p:stCondLst>
                                        </p:cTn>
                                        <p:tgtEl>
                                          <p:spTgt spid="257032"/>
                                        </p:tgtEl>
                                        <p:attrNameLst>
                                          <p:attrName>style.visibility</p:attrName>
                                        </p:attrNameLst>
                                      </p:cBhvr>
                                      <p:to>
                                        <p:strVal val="visible"/>
                                      </p:to>
                                    </p:set>
                                    <p:animEffect transition="in" filter="strips(upLeft)">
                                      <p:cBhvr>
                                        <p:cTn id="23" dur="500"/>
                                        <p:tgtEl>
                                          <p:spTgt spid="257032"/>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xit" presetSubtype="32" fill="hold" nodeType="clickEffect">
                                  <p:stCondLst>
                                    <p:cond delay="0"/>
                                  </p:stCondLst>
                                  <p:childTnLst>
                                    <p:animEffect transition="out" filter="plus(out)">
                                      <p:cBhvr>
                                        <p:cTn id="27" dur="2000"/>
                                        <p:tgtEl>
                                          <p:spTgt spid="257034"/>
                                        </p:tgtEl>
                                      </p:cBhvr>
                                    </p:animEffect>
                                    <p:set>
                                      <p:cBhvr>
                                        <p:cTn id="28" dur="1" fill="hold">
                                          <p:stCondLst>
                                            <p:cond delay="1999"/>
                                          </p:stCondLst>
                                        </p:cTn>
                                        <p:tgtEl>
                                          <p:spTgt spid="25703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3" presetClass="exit" presetSubtype="32" fill="hold" nodeType="clickEffect">
                                  <p:stCondLst>
                                    <p:cond delay="0"/>
                                  </p:stCondLst>
                                  <p:childTnLst>
                                    <p:animEffect transition="out" filter="plus(out)">
                                      <p:cBhvr>
                                        <p:cTn id="32" dur="2000"/>
                                        <p:tgtEl>
                                          <p:spTgt spid="257033"/>
                                        </p:tgtEl>
                                      </p:cBhvr>
                                    </p:animEffect>
                                    <p:set>
                                      <p:cBhvr>
                                        <p:cTn id="33" dur="1" fill="hold">
                                          <p:stCondLst>
                                            <p:cond delay="1999"/>
                                          </p:stCondLst>
                                        </p:cTn>
                                        <p:tgtEl>
                                          <p:spTgt spid="25703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nodeType="clickEffect">
                                  <p:stCondLst>
                                    <p:cond delay="0"/>
                                  </p:stCondLst>
                                  <p:childTnLst>
                                    <p:animEffect transition="out" filter="box(in)">
                                      <p:cBhvr>
                                        <p:cTn id="37" dur="500"/>
                                        <p:tgtEl>
                                          <p:spTgt spid="257032"/>
                                        </p:tgtEl>
                                      </p:cBhvr>
                                    </p:animEffect>
                                    <p:set>
                                      <p:cBhvr>
                                        <p:cTn id="38" dur="1" fill="hold">
                                          <p:stCondLst>
                                            <p:cond delay="499"/>
                                          </p:stCondLst>
                                        </p:cTn>
                                        <p:tgtEl>
                                          <p:spTgt spid="25703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decel="50000" fill="hold" grpId="0" nodeType="clickEffect">
                                  <p:stCondLst>
                                    <p:cond delay="0"/>
                                  </p:stCondLst>
                                  <p:childTnLst>
                                    <p:animMotion origin="layout" path="M 3.33333E-6 -3.7037E-6 L 0.00416 -0.64745 " pathEditMode="relative" rAng="0" ptsTypes="AA">
                                      <p:cBhvr>
                                        <p:cTn id="42" dur="2000" fill="hold"/>
                                        <p:tgtEl>
                                          <p:spTgt spid="257031"/>
                                        </p:tgtEl>
                                        <p:attrNameLst>
                                          <p:attrName>ppt_x</p:attrName>
                                          <p:attrName>ppt_y</p:attrName>
                                        </p:attrNameLst>
                                      </p:cBhvr>
                                      <p:rCtr x="2" y="-324"/>
                                    </p:animMotion>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257037"/>
                                        </p:tgtEl>
                                        <p:attrNameLst>
                                          <p:attrName>style.visibility</p:attrName>
                                        </p:attrNameLst>
                                      </p:cBhvr>
                                      <p:to>
                                        <p:strVal val="visible"/>
                                      </p:to>
                                    </p:set>
                                    <p:animEffect transition="in" filter="strips(downRight)">
                                      <p:cBhvr>
                                        <p:cTn id="47" dur="2000"/>
                                        <p:tgtEl>
                                          <p:spTgt spid="257037"/>
                                        </p:tgtEl>
                                      </p:cBhvr>
                                    </p:animEffect>
                                  </p:childTnLst>
                                </p:cTn>
                              </p:par>
                              <p:par>
                                <p:cTn id="48" presetID="18" presetClass="entr" presetSubtype="6" fill="hold" nodeType="withEffect">
                                  <p:stCondLst>
                                    <p:cond delay="0"/>
                                  </p:stCondLst>
                                  <p:childTnLst>
                                    <p:set>
                                      <p:cBhvr>
                                        <p:cTn id="49" dur="1" fill="hold">
                                          <p:stCondLst>
                                            <p:cond delay="0"/>
                                          </p:stCondLst>
                                        </p:cTn>
                                        <p:tgtEl>
                                          <p:spTgt spid="257039"/>
                                        </p:tgtEl>
                                        <p:attrNameLst>
                                          <p:attrName>style.visibility</p:attrName>
                                        </p:attrNameLst>
                                      </p:cBhvr>
                                      <p:to>
                                        <p:strVal val="visible"/>
                                      </p:to>
                                    </p:set>
                                    <p:animEffect transition="in" filter="strips(downRight)">
                                      <p:cBhvr>
                                        <p:cTn id="50" dur="2000"/>
                                        <p:tgtEl>
                                          <p:spTgt spid="257039"/>
                                        </p:tgtEl>
                                      </p:cBhvr>
                                    </p:animEffect>
                                  </p:childTnLst>
                                </p:cTn>
                              </p:par>
                              <p:par>
                                <p:cTn id="51" presetID="18" presetClass="entr" presetSubtype="6" fill="hold" nodeType="withEffect">
                                  <p:stCondLst>
                                    <p:cond delay="0"/>
                                  </p:stCondLst>
                                  <p:childTnLst>
                                    <p:set>
                                      <p:cBhvr>
                                        <p:cTn id="52" dur="1" fill="hold">
                                          <p:stCondLst>
                                            <p:cond delay="0"/>
                                          </p:stCondLst>
                                        </p:cTn>
                                        <p:tgtEl>
                                          <p:spTgt spid="257038"/>
                                        </p:tgtEl>
                                        <p:attrNameLst>
                                          <p:attrName>style.visibility</p:attrName>
                                        </p:attrNameLst>
                                      </p:cBhvr>
                                      <p:to>
                                        <p:strVal val="visible"/>
                                      </p:to>
                                    </p:set>
                                    <p:animEffect transition="in" filter="strips(downRight)">
                                      <p:cBhvr>
                                        <p:cTn id="53" dur="2000"/>
                                        <p:tgtEl>
                                          <p:spTgt spid="257038"/>
                                        </p:tgtEl>
                                      </p:cBhvr>
                                    </p:animEffect>
                                  </p:childTnLst>
                                </p:cTn>
                              </p:par>
                            </p:childTnLst>
                          </p:cTn>
                        </p:par>
                      </p:childTnLst>
                    </p:cTn>
                  </p:par>
                  <p:par>
                    <p:cTn id="54" fill="hold">
                      <p:stCondLst>
                        <p:cond delay="indefinite"/>
                      </p:stCondLst>
                      <p:childTnLst>
                        <p:par>
                          <p:cTn id="55" fill="hold">
                            <p:stCondLst>
                              <p:cond delay="0"/>
                            </p:stCondLst>
                            <p:childTnLst>
                              <p:par>
                                <p:cTn id="56" presetID="13" presetClass="exit" presetSubtype="16" fill="hold" nodeType="clickEffect">
                                  <p:stCondLst>
                                    <p:cond delay="0"/>
                                  </p:stCondLst>
                                  <p:childTnLst>
                                    <p:animEffect transition="out" filter="plus(in)">
                                      <p:cBhvr>
                                        <p:cTn id="57" dur="2000"/>
                                        <p:tgtEl>
                                          <p:spTgt spid="257037"/>
                                        </p:tgtEl>
                                      </p:cBhvr>
                                    </p:animEffect>
                                    <p:set>
                                      <p:cBhvr>
                                        <p:cTn id="58" dur="1" fill="hold">
                                          <p:stCondLst>
                                            <p:cond delay="1999"/>
                                          </p:stCondLst>
                                        </p:cTn>
                                        <p:tgtEl>
                                          <p:spTgt spid="25703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3" presetClass="entr" presetSubtype="16" fill="hold" nodeType="clickEffect">
                                  <p:stCondLst>
                                    <p:cond delay="0"/>
                                  </p:stCondLst>
                                  <p:childTnLst>
                                    <p:set>
                                      <p:cBhvr>
                                        <p:cTn id="62" dur="1" fill="hold">
                                          <p:stCondLst>
                                            <p:cond delay="0"/>
                                          </p:stCondLst>
                                        </p:cTn>
                                        <p:tgtEl>
                                          <p:spTgt spid="257039"/>
                                        </p:tgtEl>
                                        <p:attrNameLst>
                                          <p:attrName>style.visibility</p:attrName>
                                        </p:attrNameLst>
                                      </p:cBhvr>
                                      <p:to>
                                        <p:strVal val="visible"/>
                                      </p:to>
                                    </p:set>
                                    <p:animEffect transition="in" filter="plus(in)">
                                      <p:cBhvr>
                                        <p:cTn id="63" dur="2000"/>
                                        <p:tgtEl>
                                          <p:spTgt spid="257039"/>
                                        </p:tgtEl>
                                      </p:cBhvr>
                                    </p:animEffect>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nodeType="clickEffect">
                                  <p:stCondLst>
                                    <p:cond delay="0"/>
                                  </p:stCondLst>
                                  <p:childTnLst>
                                    <p:set>
                                      <p:cBhvr>
                                        <p:cTn id="67" dur="1" fill="hold">
                                          <p:stCondLst>
                                            <p:cond delay="0"/>
                                          </p:stCondLst>
                                        </p:cTn>
                                        <p:tgtEl>
                                          <p:spTgt spid="257038"/>
                                        </p:tgtEl>
                                        <p:attrNameLst>
                                          <p:attrName>style.visibility</p:attrName>
                                        </p:attrNameLst>
                                      </p:cBhvr>
                                      <p:to>
                                        <p:strVal val="visible"/>
                                      </p:to>
                                    </p:set>
                                    <p:animEffect transition="in" filter="fade">
                                      <p:cBhvr>
                                        <p:cTn id="68" dur="1000"/>
                                        <p:tgtEl>
                                          <p:spTgt spid="257038"/>
                                        </p:tgtEl>
                                      </p:cBhvr>
                                    </p:animEffect>
                                    <p:anim calcmode="lin" valueType="num">
                                      <p:cBhvr>
                                        <p:cTn id="69" dur="1000" fill="hold"/>
                                        <p:tgtEl>
                                          <p:spTgt spid="257038"/>
                                        </p:tgtEl>
                                        <p:attrNameLst>
                                          <p:attrName>ppt_x</p:attrName>
                                        </p:attrNameLst>
                                      </p:cBhvr>
                                      <p:tavLst>
                                        <p:tav tm="0">
                                          <p:val>
                                            <p:strVal val="#ppt_x"/>
                                          </p:val>
                                        </p:tav>
                                        <p:tav tm="100000">
                                          <p:val>
                                            <p:strVal val="#ppt_x"/>
                                          </p:val>
                                        </p:tav>
                                      </p:tavLst>
                                    </p:anim>
                                    <p:anim calcmode="lin" valueType="num">
                                      <p:cBhvr>
                                        <p:cTn id="70" dur="900" decel="100000" fill="hold"/>
                                        <p:tgtEl>
                                          <p:spTgt spid="257038"/>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57038"/>
                                        </p:tgtEl>
                                        <p:attrNameLst>
                                          <p:attrName>ppt_y</p:attrName>
                                        </p:attrNameLst>
                                      </p:cBhvr>
                                      <p:tavLst>
                                        <p:tav tm="0">
                                          <p:val>
                                            <p:strVal val="#ppt_y-.03"/>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 presetClass="exit" presetSubtype="10" fill="hold" nodeType="clickEffect">
                                  <p:stCondLst>
                                    <p:cond delay="0"/>
                                  </p:stCondLst>
                                  <p:childTnLst>
                                    <p:animEffect transition="out" filter="blinds(horizontal)">
                                      <p:cBhvr>
                                        <p:cTn id="75" dur="500"/>
                                        <p:tgtEl>
                                          <p:spTgt spid="257039"/>
                                        </p:tgtEl>
                                      </p:cBhvr>
                                    </p:animEffect>
                                    <p:set>
                                      <p:cBhvr>
                                        <p:cTn id="76" dur="1" fill="hold">
                                          <p:stCondLst>
                                            <p:cond delay="499"/>
                                          </p:stCondLst>
                                        </p:cTn>
                                        <p:tgtEl>
                                          <p:spTgt spid="25703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37" presetClass="entr" presetSubtype="0" fill="hold" nodeType="clickEffect">
                                  <p:stCondLst>
                                    <p:cond delay="0"/>
                                  </p:stCondLst>
                                  <p:childTnLst>
                                    <p:set>
                                      <p:cBhvr>
                                        <p:cTn id="80" dur="1" fill="hold">
                                          <p:stCondLst>
                                            <p:cond delay="0"/>
                                          </p:stCondLst>
                                        </p:cTn>
                                        <p:tgtEl>
                                          <p:spTgt spid="257038"/>
                                        </p:tgtEl>
                                        <p:attrNameLst>
                                          <p:attrName>style.visibility</p:attrName>
                                        </p:attrNameLst>
                                      </p:cBhvr>
                                      <p:to>
                                        <p:strVal val="visible"/>
                                      </p:to>
                                    </p:set>
                                    <p:animEffect transition="in" filter="fade">
                                      <p:cBhvr>
                                        <p:cTn id="81" dur="1000"/>
                                        <p:tgtEl>
                                          <p:spTgt spid="257038"/>
                                        </p:tgtEl>
                                      </p:cBhvr>
                                    </p:animEffect>
                                    <p:anim calcmode="lin" valueType="num">
                                      <p:cBhvr>
                                        <p:cTn id="82" dur="1000" fill="hold"/>
                                        <p:tgtEl>
                                          <p:spTgt spid="257038"/>
                                        </p:tgtEl>
                                        <p:attrNameLst>
                                          <p:attrName>ppt_x</p:attrName>
                                        </p:attrNameLst>
                                      </p:cBhvr>
                                      <p:tavLst>
                                        <p:tav tm="0">
                                          <p:val>
                                            <p:strVal val="#ppt_x"/>
                                          </p:val>
                                        </p:tav>
                                        <p:tav tm="100000">
                                          <p:val>
                                            <p:strVal val="#ppt_x"/>
                                          </p:val>
                                        </p:tav>
                                      </p:tavLst>
                                    </p:anim>
                                    <p:anim calcmode="lin" valueType="num">
                                      <p:cBhvr>
                                        <p:cTn id="83" dur="900" decel="100000" fill="hold"/>
                                        <p:tgtEl>
                                          <p:spTgt spid="257038"/>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570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ChangeArrowheads="1"/>
          </p:cNvSpPr>
          <p:nvPr/>
        </p:nvSpPr>
        <p:spPr bwMode="auto">
          <a:xfrm>
            <a:off x="0" y="0"/>
            <a:ext cx="9144000" cy="6858000"/>
          </a:xfrm>
          <a:prstGeom prst="rect">
            <a:avLst/>
          </a:prstGeom>
          <a:noFill/>
          <a:ln w="9525">
            <a:noFill/>
            <a:miter lim="800000"/>
            <a:headEnd/>
            <a:tailEnd/>
          </a:ln>
          <a:effectLst/>
        </p:spPr>
        <p:txBody>
          <a:bodyPr wrap="none" anchor="ctr"/>
          <a:lstStyle/>
          <a:p>
            <a:endParaRPr lang="en-US" sz="4000">
              <a:solidFill>
                <a:srgbClr val="FFFF00"/>
              </a:solidFill>
            </a:endParaRPr>
          </a:p>
        </p:txBody>
      </p:sp>
      <p:sp>
        <p:nvSpPr>
          <p:cNvPr id="10248" name="Rectangle 8"/>
          <p:cNvSpPr>
            <a:spLocks noChangeArrowheads="1"/>
          </p:cNvSpPr>
          <p:nvPr/>
        </p:nvSpPr>
        <p:spPr bwMode="auto">
          <a:xfrm>
            <a:off x="0" y="5715000"/>
            <a:ext cx="9144000" cy="1143000"/>
          </a:xfrm>
          <a:prstGeom prst="rect">
            <a:avLst/>
          </a:prstGeom>
          <a:noFill/>
          <a:ln w="9525">
            <a:noFill/>
            <a:miter lim="800000"/>
            <a:headEnd/>
            <a:tailEnd/>
          </a:ln>
          <a:effectLst/>
        </p:spPr>
        <p:txBody>
          <a:bodyPr wrap="none" anchor="ctr"/>
          <a:lstStyle/>
          <a:p>
            <a:pPr algn="ctr"/>
            <a:endParaRPr lang="en-US" sz="4000">
              <a:solidFill>
                <a:srgbClr val="0000FF"/>
              </a:solidFill>
            </a:endParaRPr>
          </a:p>
          <a:p>
            <a:pPr algn="ctr"/>
            <a:endParaRPr lang="en-US" sz="4000">
              <a:solidFill>
                <a:srgbClr val="0000FF"/>
              </a:solidFill>
            </a:endParaRPr>
          </a:p>
        </p:txBody>
      </p:sp>
      <p:sp>
        <p:nvSpPr>
          <p:cNvPr id="10252" name="Text Box 12"/>
          <p:cNvSpPr txBox="1">
            <a:spLocks noChangeArrowheads="1"/>
          </p:cNvSpPr>
          <p:nvPr/>
        </p:nvSpPr>
        <p:spPr bwMode="auto">
          <a:xfrm>
            <a:off x="1066800" y="533400"/>
            <a:ext cx="7162800" cy="523220"/>
          </a:xfrm>
          <a:prstGeom prst="rect">
            <a:avLst/>
          </a:prstGeom>
          <a:noFill/>
          <a:ln w="9525">
            <a:noFill/>
            <a:miter lim="800000"/>
            <a:headEnd/>
            <a:tailEnd/>
          </a:ln>
          <a:effectLst/>
        </p:spPr>
        <p:txBody>
          <a:bodyPr>
            <a:spAutoFit/>
          </a:bodyPr>
          <a:lstStyle/>
          <a:p>
            <a:pPr algn="ctr">
              <a:spcBef>
                <a:spcPct val="50000"/>
              </a:spcBef>
            </a:pPr>
            <a:r>
              <a:rPr lang="en-US" sz="2800" b="1" u="sng" dirty="0" smtClean="0">
                <a:effectLst>
                  <a:outerShdw blurRad="38100" dist="38100" dir="2700000" algn="tl">
                    <a:srgbClr val="FFFFFF"/>
                  </a:outerShdw>
                </a:effectLst>
              </a:rPr>
              <a:t>An </a:t>
            </a:r>
            <a:r>
              <a:rPr lang="en-US" sz="2800" b="1" u="sng" dirty="0" err="1">
                <a:effectLst>
                  <a:outerShdw blurRad="38100" dist="38100" dir="2700000" algn="tl">
                    <a:srgbClr val="FFFFFF"/>
                  </a:outerShdw>
                </a:effectLst>
              </a:rPr>
              <a:t>toàn</a:t>
            </a:r>
            <a:r>
              <a:rPr lang="en-US" sz="2800" b="1" u="sng" dirty="0">
                <a:effectLst>
                  <a:outerShdw blurRad="38100" dist="38100" dir="2700000" algn="tl">
                    <a:srgbClr val="FFFFFF"/>
                  </a:outerShdw>
                </a:effectLst>
              </a:rPr>
              <a:t> </a:t>
            </a:r>
            <a:r>
              <a:rPr lang="en-US" sz="2800" b="1" u="sng" dirty="0" err="1">
                <a:effectLst>
                  <a:outerShdw blurRad="38100" dist="38100" dir="2700000" algn="tl">
                    <a:srgbClr val="FFFFFF"/>
                  </a:outerShdw>
                </a:effectLst>
              </a:rPr>
              <a:t>giao</a:t>
            </a:r>
            <a:r>
              <a:rPr lang="en-US" sz="2800" b="1" u="sng" dirty="0">
                <a:effectLst>
                  <a:outerShdw blurRad="38100" dist="38100" dir="2700000" algn="tl">
                    <a:srgbClr val="FFFFFF"/>
                  </a:outerShdw>
                </a:effectLst>
              </a:rPr>
              <a:t> </a:t>
            </a:r>
            <a:r>
              <a:rPr lang="en-US" sz="2800" b="1" u="sng" dirty="0" err="1">
                <a:effectLst>
                  <a:outerShdw blurRad="38100" dist="38100" dir="2700000" algn="tl">
                    <a:srgbClr val="FFFFFF"/>
                  </a:outerShdw>
                </a:effectLst>
              </a:rPr>
              <a:t>thông</a:t>
            </a:r>
            <a:endParaRPr lang="en-US" sz="2800" b="1" u="sng" dirty="0">
              <a:effectLst>
                <a:outerShdw blurRad="38100" dist="38100" dir="2700000" algn="tl">
                  <a:srgbClr val="FFFFFF"/>
                </a:outerShdw>
              </a:effectLst>
            </a:endParaRPr>
          </a:p>
        </p:txBody>
      </p:sp>
      <p:sp>
        <p:nvSpPr>
          <p:cNvPr id="10253" name="Text Box 13"/>
          <p:cNvSpPr txBox="1">
            <a:spLocks noChangeArrowheads="1"/>
          </p:cNvSpPr>
          <p:nvPr/>
        </p:nvSpPr>
        <p:spPr bwMode="auto">
          <a:xfrm>
            <a:off x="762000" y="1752600"/>
            <a:ext cx="76200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0000FF"/>
                </a:solidFill>
                <a:effectLst>
                  <a:outerShdw blurRad="38100" dist="38100" dir="2700000" algn="tl">
                    <a:srgbClr val="000000"/>
                  </a:outerShdw>
                </a:effectLst>
              </a:rPr>
              <a:t>Ngồi an toàn trên xe đạp, xe máy</a:t>
            </a:r>
          </a:p>
        </p:txBody>
      </p:sp>
      <p:sp>
        <p:nvSpPr>
          <p:cNvPr id="10254" name="Text Box 14"/>
          <p:cNvSpPr txBox="1">
            <a:spLocks noChangeArrowheads="1"/>
          </p:cNvSpPr>
          <p:nvPr/>
        </p:nvSpPr>
        <p:spPr bwMode="auto">
          <a:xfrm>
            <a:off x="1524000" y="2667000"/>
            <a:ext cx="6096000" cy="946150"/>
          </a:xfrm>
          <a:prstGeom prst="rect">
            <a:avLst/>
          </a:prstGeom>
          <a:solidFill>
            <a:srgbClr val="FCA2F6"/>
          </a:solidFill>
          <a:ln w="9525">
            <a:noFill/>
            <a:miter lim="800000"/>
            <a:headEnd/>
            <a:tailEnd/>
          </a:ln>
          <a:effectLst/>
        </p:spPr>
        <p:txBody>
          <a:bodyPr>
            <a:spAutoFit/>
          </a:bodyPr>
          <a:lstStyle/>
          <a:p>
            <a:pPr algn="just">
              <a:spcBef>
                <a:spcPct val="50000"/>
              </a:spcBef>
            </a:pPr>
            <a:r>
              <a:rPr lang="en-US" sz="2800" b="1"/>
              <a:t>1. Các hành vi đúng, sai khi ngồi sau xe đạp, xe máy.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53"/>
                                        </p:tgtEl>
                                        <p:attrNameLst>
                                          <p:attrName>style.visibility</p:attrName>
                                        </p:attrNameLst>
                                      </p:cBhvr>
                                      <p:to>
                                        <p:strVal val="visible"/>
                                      </p:to>
                                    </p:set>
                                    <p:animEffect transition="in" filter="wipe(down)">
                                      <p:cBhvr>
                                        <p:cTn id="7" dur="500"/>
                                        <p:tgtEl>
                                          <p:spTgt spid="102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54"/>
                                        </p:tgtEl>
                                        <p:attrNameLst>
                                          <p:attrName>style.visibility</p:attrName>
                                        </p:attrNameLst>
                                      </p:cBhvr>
                                      <p:to>
                                        <p:strVal val="visible"/>
                                      </p:to>
                                    </p:set>
                                    <p:animEffect transition="in" filter="wipe(down)">
                                      <p:cBhvr>
                                        <p:cTn id="12" dur="5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p:bldP spid="102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7" name="Text Box 9"/>
          <p:cNvSpPr txBox="1">
            <a:spLocks noChangeArrowheads="1"/>
          </p:cNvSpPr>
          <p:nvPr/>
        </p:nvSpPr>
        <p:spPr bwMode="auto">
          <a:xfrm>
            <a:off x="533400" y="5318125"/>
            <a:ext cx="8077200" cy="1235075"/>
          </a:xfrm>
          <a:prstGeom prst="rect">
            <a:avLst/>
          </a:prstGeom>
          <a:solidFill>
            <a:schemeClr val="folHlink"/>
          </a:solidFill>
          <a:ln w="9525">
            <a:noFill/>
            <a:miter lim="800000"/>
            <a:headEnd/>
            <a:tailEnd/>
          </a:ln>
          <a:effectLst/>
        </p:spPr>
        <p:txBody>
          <a:bodyPr>
            <a:spAutoFit/>
          </a:bodyPr>
          <a:lstStyle/>
          <a:p>
            <a:pPr algn="just">
              <a:spcBef>
                <a:spcPct val="50000"/>
              </a:spcBef>
            </a:pPr>
            <a:r>
              <a:rPr lang="en-US" sz="2500" b="1"/>
              <a:t>Nhận xét những động tác đúng/sai của người trong hình vẽ. Giải thích tại sao những động tác trên là đúng/sai ?</a:t>
            </a:r>
          </a:p>
        </p:txBody>
      </p:sp>
      <p:grpSp>
        <p:nvGrpSpPr>
          <p:cNvPr id="232477" name="Group 29"/>
          <p:cNvGrpSpPr>
            <a:grpSpLocks/>
          </p:cNvGrpSpPr>
          <p:nvPr/>
        </p:nvGrpSpPr>
        <p:grpSpPr bwMode="auto">
          <a:xfrm>
            <a:off x="914400" y="152400"/>
            <a:ext cx="3429000" cy="2438400"/>
            <a:chOff x="96" y="96"/>
            <a:chExt cx="2688" cy="1872"/>
          </a:xfrm>
        </p:grpSpPr>
        <p:pic>
          <p:nvPicPr>
            <p:cNvPr id="232463" name="Picture 15" descr="SDC10204"/>
            <p:cNvPicPr>
              <a:picLocks noChangeAspect="1" noChangeArrowheads="1"/>
            </p:cNvPicPr>
            <p:nvPr/>
          </p:nvPicPr>
          <p:blipFill>
            <a:blip r:embed="rId2" cstate="print">
              <a:lum contrast="20000"/>
            </a:blip>
            <a:srcRect/>
            <a:stretch>
              <a:fillRect/>
            </a:stretch>
          </p:blipFill>
          <p:spPr bwMode="auto">
            <a:xfrm>
              <a:off x="96" y="96"/>
              <a:ext cx="2688" cy="1872"/>
            </a:xfrm>
            <a:prstGeom prst="rect">
              <a:avLst/>
            </a:prstGeom>
            <a:noFill/>
            <a:ln w="28575">
              <a:solidFill>
                <a:schemeClr val="accent2"/>
              </a:solidFill>
              <a:miter lim="800000"/>
              <a:headEnd/>
              <a:tailEnd/>
            </a:ln>
          </p:spPr>
        </p:pic>
        <p:sp>
          <p:nvSpPr>
            <p:cNvPr id="232468" name="Oval 20"/>
            <p:cNvSpPr>
              <a:spLocks noChangeArrowheads="1"/>
            </p:cNvSpPr>
            <p:nvPr/>
          </p:nvSpPr>
          <p:spPr bwMode="auto">
            <a:xfrm>
              <a:off x="144" y="144"/>
              <a:ext cx="357" cy="386"/>
            </a:xfrm>
            <a:prstGeom prst="ellipse">
              <a:avLst/>
            </a:prstGeom>
            <a:solidFill>
              <a:schemeClr val="accent1"/>
            </a:solidFill>
            <a:ln w="28575">
              <a:solidFill>
                <a:schemeClr val="accent2"/>
              </a:solidFill>
              <a:round/>
              <a:headEnd/>
              <a:tailEnd/>
            </a:ln>
            <a:effectLst/>
          </p:spPr>
          <p:txBody>
            <a:bodyPr wrap="none" anchor="ctr"/>
            <a:lstStyle/>
            <a:p>
              <a:pPr algn="ctr"/>
              <a:r>
                <a:rPr lang="en-US" sz="2800">
                  <a:solidFill>
                    <a:srgbClr val="FF0000"/>
                  </a:solidFill>
                </a:rPr>
                <a:t>1</a:t>
              </a:r>
            </a:p>
          </p:txBody>
        </p:sp>
      </p:grpSp>
      <p:grpSp>
        <p:nvGrpSpPr>
          <p:cNvPr id="232478" name="Group 30"/>
          <p:cNvGrpSpPr>
            <a:grpSpLocks/>
          </p:cNvGrpSpPr>
          <p:nvPr/>
        </p:nvGrpSpPr>
        <p:grpSpPr bwMode="auto">
          <a:xfrm>
            <a:off x="4953000" y="0"/>
            <a:ext cx="3581400" cy="2514600"/>
            <a:chOff x="2880" y="96"/>
            <a:chExt cx="2784" cy="1872"/>
          </a:xfrm>
        </p:grpSpPr>
        <p:pic>
          <p:nvPicPr>
            <p:cNvPr id="232465" name="Picture 17" descr="SDC10209"/>
            <p:cNvPicPr>
              <a:picLocks noChangeAspect="1" noChangeArrowheads="1"/>
            </p:cNvPicPr>
            <p:nvPr/>
          </p:nvPicPr>
          <p:blipFill>
            <a:blip r:embed="rId3" cstate="print"/>
            <a:srcRect/>
            <a:stretch>
              <a:fillRect/>
            </a:stretch>
          </p:blipFill>
          <p:spPr bwMode="auto">
            <a:xfrm>
              <a:off x="2880" y="96"/>
              <a:ext cx="2784" cy="1872"/>
            </a:xfrm>
            <a:prstGeom prst="rect">
              <a:avLst/>
            </a:prstGeom>
            <a:noFill/>
            <a:ln w="28575">
              <a:solidFill>
                <a:schemeClr val="accent2"/>
              </a:solidFill>
              <a:miter lim="800000"/>
              <a:headEnd/>
              <a:tailEnd/>
            </a:ln>
          </p:spPr>
        </p:pic>
        <p:sp>
          <p:nvSpPr>
            <p:cNvPr id="232474" name="Oval 26"/>
            <p:cNvSpPr>
              <a:spLocks noChangeArrowheads="1"/>
            </p:cNvSpPr>
            <p:nvPr/>
          </p:nvSpPr>
          <p:spPr bwMode="auto">
            <a:xfrm>
              <a:off x="2928" y="192"/>
              <a:ext cx="357" cy="386"/>
            </a:xfrm>
            <a:prstGeom prst="ellipse">
              <a:avLst/>
            </a:prstGeom>
            <a:solidFill>
              <a:schemeClr val="accent1"/>
            </a:solidFill>
            <a:ln w="28575">
              <a:solidFill>
                <a:schemeClr val="accent2"/>
              </a:solidFill>
              <a:round/>
              <a:headEnd/>
              <a:tailEnd/>
            </a:ln>
            <a:effectLst/>
          </p:spPr>
          <p:txBody>
            <a:bodyPr wrap="none" anchor="ctr"/>
            <a:lstStyle/>
            <a:p>
              <a:pPr algn="ctr"/>
              <a:r>
                <a:rPr lang="en-US" sz="2800">
                  <a:solidFill>
                    <a:srgbClr val="FF0000"/>
                  </a:solidFill>
                </a:rPr>
                <a:t>2</a:t>
              </a:r>
            </a:p>
          </p:txBody>
        </p:sp>
      </p:grpSp>
      <p:grpSp>
        <p:nvGrpSpPr>
          <p:cNvPr id="232480" name="Group 32"/>
          <p:cNvGrpSpPr>
            <a:grpSpLocks/>
          </p:cNvGrpSpPr>
          <p:nvPr/>
        </p:nvGrpSpPr>
        <p:grpSpPr bwMode="auto">
          <a:xfrm>
            <a:off x="4953000" y="2819400"/>
            <a:ext cx="3581400" cy="2286000"/>
            <a:chOff x="2880" y="2064"/>
            <a:chExt cx="2736" cy="1584"/>
          </a:xfrm>
        </p:grpSpPr>
        <p:pic>
          <p:nvPicPr>
            <p:cNvPr id="232467" name="Picture 19" descr="SDC10210"/>
            <p:cNvPicPr>
              <a:picLocks noChangeAspect="1" noChangeArrowheads="1"/>
            </p:cNvPicPr>
            <p:nvPr/>
          </p:nvPicPr>
          <p:blipFill>
            <a:blip r:embed="rId4" cstate="print"/>
            <a:srcRect/>
            <a:stretch>
              <a:fillRect/>
            </a:stretch>
          </p:blipFill>
          <p:spPr bwMode="auto">
            <a:xfrm>
              <a:off x="2880" y="2064"/>
              <a:ext cx="2736" cy="1584"/>
            </a:xfrm>
            <a:prstGeom prst="rect">
              <a:avLst/>
            </a:prstGeom>
            <a:noFill/>
            <a:ln w="28575">
              <a:solidFill>
                <a:schemeClr val="accent2"/>
              </a:solidFill>
              <a:miter lim="800000"/>
              <a:headEnd/>
              <a:tailEnd/>
            </a:ln>
          </p:spPr>
        </p:pic>
        <p:sp>
          <p:nvSpPr>
            <p:cNvPr id="232475" name="Oval 27"/>
            <p:cNvSpPr>
              <a:spLocks noChangeArrowheads="1"/>
            </p:cNvSpPr>
            <p:nvPr/>
          </p:nvSpPr>
          <p:spPr bwMode="auto">
            <a:xfrm>
              <a:off x="2928" y="2112"/>
              <a:ext cx="357" cy="386"/>
            </a:xfrm>
            <a:prstGeom prst="ellipse">
              <a:avLst/>
            </a:prstGeom>
            <a:solidFill>
              <a:schemeClr val="accent1"/>
            </a:solidFill>
            <a:ln w="28575">
              <a:solidFill>
                <a:schemeClr val="accent2"/>
              </a:solidFill>
              <a:round/>
              <a:headEnd/>
              <a:tailEnd/>
            </a:ln>
            <a:effectLst/>
          </p:spPr>
          <p:txBody>
            <a:bodyPr wrap="none" anchor="ctr"/>
            <a:lstStyle/>
            <a:p>
              <a:pPr algn="ctr"/>
              <a:r>
                <a:rPr lang="en-US" sz="2800">
                  <a:solidFill>
                    <a:srgbClr val="FF0000"/>
                  </a:solidFill>
                </a:rPr>
                <a:t>4</a:t>
              </a:r>
            </a:p>
          </p:txBody>
        </p:sp>
      </p:grpSp>
      <p:sp>
        <p:nvSpPr>
          <p:cNvPr id="232487" name="Oval 39"/>
          <p:cNvSpPr>
            <a:spLocks noChangeArrowheads="1"/>
          </p:cNvSpPr>
          <p:nvPr/>
        </p:nvSpPr>
        <p:spPr bwMode="auto">
          <a:xfrm rot="16200000">
            <a:off x="1752600" y="685800"/>
            <a:ext cx="1371600" cy="914400"/>
          </a:xfrm>
          <a:prstGeom prst="ellipse">
            <a:avLst/>
          </a:prstGeom>
          <a:noFill/>
          <a:ln w="57150">
            <a:solidFill>
              <a:srgbClr val="0000FF"/>
            </a:solidFill>
            <a:round/>
            <a:headEnd/>
            <a:tailEnd/>
          </a:ln>
          <a:effectLst/>
        </p:spPr>
        <p:txBody>
          <a:bodyPr wrap="none" anchor="ctr"/>
          <a:lstStyle/>
          <a:p>
            <a:endParaRPr lang="en-US"/>
          </a:p>
        </p:txBody>
      </p:sp>
      <p:grpSp>
        <p:nvGrpSpPr>
          <p:cNvPr id="232484" name="Group 36"/>
          <p:cNvGrpSpPr>
            <a:grpSpLocks/>
          </p:cNvGrpSpPr>
          <p:nvPr/>
        </p:nvGrpSpPr>
        <p:grpSpPr bwMode="auto">
          <a:xfrm>
            <a:off x="838200" y="2743200"/>
            <a:ext cx="3505200" cy="2286000"/>
            <a:chOff x="144" y="2064"/>
            <a:chExt cx="2688" cy="1680"/>
          </a:xfrm>
        </p:grpSpPr>
        <p:pic>
          <p:nvPicPr>
            <p:cNvPr id="232485" name="Picture 37" descr="SDC10207"/>
            <p:cNvPicPr>
              <a:picLocks noChangeAspect="1" noChangeArrowheads="1"/>
            </p:cNvPicPr>
            <p:nvPr/>
          </p:nvPicPr>
          <p:blipFill>
            <a:blip r:embed="rId5" cstate="print"/>
            <a:srcRect/>
            <a:stretch>
              <a:fillRect/>
            </a:stretch>
          </p:blipFill>
          <p:spPr bwMode="auto">
            <a:xfrm>
              <a:off x="144" y="2064"/>
              <a:ext cx="2688" cy="1680"/>
            </a:xfrm>
            <a:prstGeom prst="rect">
              <a:avLst/>
            </a:prstGeom>
            <a:noFill/>
            <a:ln w="28575">
              <a:solidFill>
                <a:schemeClr val="accent2"/>
              </a:solidFill>
              <a:miter lim="800000"/>
              <a:headEnd/>
              <a:tailEnd/>
            </a:ln>
          </p:spPr>
        </p:pic>
        <p:sp>
          <p:nvSpPr>
            <p:cNvPr id="232486" name="Oval 38"/>
            <p:cNvSpPr>
              <a:spLocks noChangeArrowheads="1"/>
            </p:cNvSpPr>
            <p:nvPr/>
          </p:nvSpPr>
          <p:spPr bwMode="auto">
            <a:xfrm>
              <a:off x="144" y="2112"/>
              <a:ext cx="357" cy="386"/>
            </a:xfrm>
            <a:prstGeom prst="ellipse">
              <a:avLst/>
            </a:prstGeom>
            <a:solidFill>
              <a:schemeClr val="accent1"/>
            </a:solidFill>
            <a:ln w="28575">
              <a:solidFill>
                <a:schemeClr val="accent2"/>
              </a:solidFill>
              <a:round/>
              <a:headEnd/>
              <a:tailEnd/>
            </a:ln>
            <a:effectLst/>
          </p:spPr>
          <p:txBody>
            <a:bodyPr wrap="none" anchor="ctr"/>
            <a:lstStyle/>
            <a:p>
              <a:pPr algn="ctr"/>
              <a:r>
                <a:rPr lang="en-US" sz="2800">
                  <a:solidFill>
                    <a:srgbClr val="FF0000"/>
                  </a:solidFill>
                </a:rPr>
                <a:t>3</a:t>
              </a:r>
            </a:p>
          </p:txBody>
        </p:sp>
      </p:grpSp>
      <p:sp>
        <p:nvSpPr>
          <p:cNvPr id="232489" name="Oval 41"/>
          <p:cNvSpPr>
            <a:spLocks noChangeArrowheads="1"/>
          </p:cNvSpPr>
          <p:nvPr/>
        </p:nvSpPr>
        <p:spPr bwMode="auto">
          <a:xfrm rot="16200000">
            <a:off x="5067300" y="1028700"/>
            <a:ext cx="1905000" cy="1219200"/>
          </a:xfrm>
          <a:prstGeom prst="ellipse">
            <a:avLst/>
          </a:prstGeom>
          <a:noFill/>
          <a:ln w="57150">
            <a:solidFill>
              <a:srgbClr val="FF3300"/>
            </a:solidFill>
            <a:round/>
            <a:headEnd/>
            <a:tailEnd/>
          </a:ln>
          <a:effectLst/>
        </p:spPr>
        <p:txBody>
          <a:bodyPr wrap="none" anchor="ctr"/>
          <a:lstStyle/>
          <a:p>
            <a:endParaRPr lang="en-US"/>
          </a:p>
        </p:txBody>
      </p:sp>
      <p:sp>
        <p:nvSpPr>
          <p:cNvPr id="232490" name="Oval 42"/>
          <p:cNvSpPr>
            <a:spLocks noChangeArrowheads="1"/>
          </p:cNvSpPr>
          <p:nvPr/>
        </p:nvSpPr>
        <p:spPr bwMode="auto">
          <a:xfrm rot="16200000">
            <a:off x="5295900" y="3390900"/>
            <a:ext cx="2057400" cy="1219200"/>
          </a:xfrm>
          <a:prstGeom prst="ellipse">
            <a:avLst/>
          </a:prstGeom>
          <a:noFill/>
          <a:ln w="57150">
            <a:solidFill>
              <a:srgbClr val="FF3300"/>
            </a:solidFill>
            <a:round/>
            <a:headEnd/>
            <a:tailEnd/>
          </a:ln>
          <a:effectLst/>
        </p:spPr>
        <p:txBody>
          <a:bodyPr wrap="none" anchor="ctr"/>
          <a:lstStyle/>
          <a:p>
            <a:endParaRPr lang="en-US"/>
          </a:p>
        </p:txBody>
      </p:sp>
      <p:sp>
        <p:nvSpPr>
          <p:cNvPr id="232492" name="AutoShape 44"/>
          <p:cNvSpPr>
            <a:spLocks noChangeArrowheads="1"/>
          </p:cNvSpPr>
          <p:nvPr/>
        </p:nvSpPr>
        <p:spPr bwMode="auto">
          <a:xfrm rot="-1928297">
            <a:off x="1143000" y="1676400"/>
            <a:ext cx="990600" cy="504825"/>
          </a:xfrm>
          <a:prstGeom prst="rightArrow">
            <a:avLst>
              <a:gd name="adj1" fmla="val 50000"/>
              <a:gd name="adj2" fmla="val 49057"/>
            </a:avLst>
          </a:prstGeom>
          <a:solidFill>
            <a:srgbClr val="00FFFF"/>
          </a:solidFill>
          <a:ln w="9525">
            <a:solidFill>
              <a:schemeClr val="tx1"/>
            </a:solidFill>
            <a:miter lim="800000"/>
            <a:headEnd/>
            <a:tailEnd/>
          </a:ln>
          <a:effectLst/>
        </p:spPr>
        <p:txBody>
          <a:bodyPr wrap="none" anchor="ctr"/>
          <a:lstStyle/>
          <a:p>
            <a:pPr algn="ctr"/>
            <a:r>
              <a:rPr lang="en-US" b="1"/>
              <a:t>Đúng </a:t>
            </a:r>
          </a:p>
        </p:txBody>
      </p:sp>
      <p:sp>
        <p:nvSpPr>
          <p:cNvPr id="232493" name="AutoShape 45"/>
          <p:cNvSpPr>
            <a:spLocks noChangeArrowheads="1"/>
          </p:cNvSpPr>
          <p:nvPr/>
        </p:nvSpPr>
        <p:spPr bwMode="auto">
          <a:xfrm rot="-1928297">
            <a:off x="4964113" y="4535488"/>
            <a:ext cx="838200" cy="504825"/>
          </a:xfrm>
          <a:prstGeom prst="rightArrow">
            <a:avLst>
              <a:gd name="adj1" fmla="val 50000"/>
              <a:gd name="adj2" fmla="val 41509"/>
            </a:avLst>
          </a:prstGeom>
          <a:solidFill>
            <a:srgbClr val="00FFFF"/>
          </a:solidFill>
          <a:ln w="9525">
            <a:solidFill>
              <a:schemeClr val="tx1"/>
            </a:solidFill>
            <a:miter lim="800000"/>
            <a:headEnd/>
            <a:tailEnd/>
          </a:ln>
          <a:effectLst/>
        </p:spPr>
        <p:txBody>
          <a:bodyPr wrap="none" anchor="ctr"/>
          <a:lstStyle/>
          <a:p>
            <a:pPr algn="ctr"/>
            <a:r>
              <a:rPr lang="en-US" b="1">
                <a:solidFill>
                  <a:srgbClr val="FF3300"/>
                </a:solidFill>
              </a:rPr>
              <a:t>Sai </a:t>
            </a:r>
          </a:p>
        </p:txBody>
      </p:sp>
      <p:sp>
        <p:nvSpPr>
          <p:cNvPr id="232494" name="AutoShape 46"/>
          <p:cNvSpPr>
            <a:spLocks noChangeArrowheads="1"/>
          </p:cNvSpPr>
          <p:nvPr/>
        </p:nvSpPr>
        <p:spPr bwMode="auto">
          <a:xfrm rot="-1928297">
            <a:off x="4953000" y="2057400"/>
            <a:ext cx="838200" cy="504825"/>
          </a:xfrm>
          <a:prstGeom prst="rightArrow">
            <a:avLst>
              <a:gd name="adj1" fmla="val 50000"/>
              <a:gd name="adj2" fmla="val 41509"/>
            </a:avLst>
          </a:prstGeom>
          <a:solidFill>
            <a:srgbClr val="00FFFF"/>
          </a:solidFill>
          <a:ln w="9525">
            <a:solidFill>
              <a:schemeClr val="tx1"/>
            </a:solidFill>
            <a:miter lim="800000"/>
            <a:headEnd/>
            <a:tailEnd/>
          </a:ln>
          <a:effectLst/>
        </p:spPr>
        <p:txBody>
          <a:bodyPr wrap="none" anchor="ctr"/>
          <a:lstStyle/>
          <a:p>
            <a:pPr algn="ctr"/>
            <a:r>
              <a:rPr lang="en-US" b="1">
                <a:solidFill>
                  <a:srgbClr val="FF3300"/>
                </a:solidFill>
              </a:rPr>
              <a:t>Sai </a:t>
            </a:r>
          </a:p>
        </p:txBody>
      </p:sp>
      <p:sp>
        <p:nvSpPr>
          <p:cNvPr id="232496" name="Oval 48"/>
          <p:cNvSpPr>
            <a:spLocks noChangeArrowheads="1"/>
          </p:cNvSpPr>
          <p:nvPr/>
        </p:nvSpPr>
        <p:spPr bwMode="auto">
          <a:xfrm rot="16200000">
            <a:off x="1104900" y="3390900"/>
            <a:ext cx="1752600" cy="1066800"/>
          </a:xfrm>
          <a:prstGeom prst="ellipse">
            <a:avLst/>
          </a:prstGeom>
          <a:noFill/>
          <a:ln w="57150">
            <a:solidFill>
              <a:srgbClr val="0000FF"/>
            </a:solidFill>
            <a:round/>
            <a:headEnd/>
            <a:tailEnd/>
          </a:ln>
          <a:effectLst/>
        </p:spPr>
        <p:txBody>
          <a:bodyPr wrap="none" anchor="ctr"/>
          <a:lstStyle/>
          <a:p>
            <a:endParaRPr lang="en-US"/>
          </a:p>
        </p:txBody>
      </p:sp>
      <p:sp>
        <p:nvSpPr>
          <p:cNvPr id="232491" name="AutoShape 43"/>
          <p:cNvSpPr>
            <a:spLocks noChangeArrowheads="1"/>
          </p:cNvSpPr>
          <p:nvPr/>
        </p:nvSpPr>
        <p:spPr bwMode="auto">
          <a:xfrm rot="-1928297">
            <a:off x="823913" y="4438650"/>
            <a:ext cx="990600" cy="504825"/>
          </a:xfrm>
          <a:prstGeom prst="rightArrow">
            <a:avLst>
              <a:gd name="adj1" fmla="val 50000"/>
              <a:gd name="adj2" fmla="val 49057"/>
            </a:avLst>
          </a:prstGeom>
          <a:solidFill>
            <a:srgbClr val="00FFFF"/>
          </a:solidFill>
          <a:ln w="9525">
            <a:solidFill>
              <a:schemeClr val="tx1"/>
            </a:solidFill>
            <a:miter lim="800000"/>
            <a:headEnd/>
            <a:tailEnd/>
          </a:ln>
          <a:effectLst/>
        </p:spPr>
        <p:txBody>
          <a:bodyPr wrap="none" anchor="ctr"/>
          <a:lstStyle/>
          <a:p>
            <a:pPr algn="ctr"/>
            <a:r>
              <a:rPr lang="en-US" b="1"/>
              <a:t>Đúng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2477"/>
                                        </p:tgtEl>
                                        <p:attrNameLst>
                                          <p:attrName>style.visibility</p:attrName>
                                        </p:attrNameLst>
                                      </p:cBhvr>
                                      <p:to>
                                        <p:strVal val="visible"/>
                                      </p:to>
                                    </p:set>
                                    <p:animEffect transition="in" filter="box(in)">
                                      <p:cBhvr>
                                        <p:cTn id="7" dur="500"/>
                                        <p:tgtEl>
                                          <p:spTgt spid="23247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32478"/>
                                        </p:tgtEl>
                                        <p:attrNameLst>
                                          <p:attrName>style.visibility</p:attrName>
                                        </p:attrNameLst>
                                      </p:cBhvr>
                                      <p:to>
                                        <p:strVal val="visible"/>
                                      </p:to>
                                    </p:set>
                                    <p:animEffect transition="in" filter="checkerboard(across)">
                                      <p:cBhvr>
                                        <p:cTn id="12" dur="500"/>
                                        <p:tgtEl>
                                          <p:spTgt spid="23247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2484"/>
                                        </p:tgtEl>
                                        <p:attrNameLst>
                                          <p:attrName>style.visibility</p:attrName>
                                        </p:attrNameLst>
                                      </p:cBhvr>
                                      <p:to>
                                        <p:strVal val="visible"/>
                                      </p:to>
                                    </p:set>
                                    <p:anim calcmode="lin" valueType="num">
                                      <p:cBhvr additive="base">
                                        <p:cTn id="17" dur="500" fill="hold"/>
                                        <p:tgtEl>
                                          <p:spTgt spid="232484"/>
                                        </p:tgtEl>
                                        <p:attrNameLst>
                                          <p:attrName>ppt_x</p:attrName>
                                        </p:attrNameLst>
                                      </p:cBhvr>
                                      <p:tavLst>
                                        <p:tav tm="0">
                                          <p:val>
                                            <p:strVal val="#ppt_x"/>
                                          </p:val>
                                        </p:tav>
                                        <p:tav tm="100000">
                                          <p:val>
                                            <p:strVal val="#ppt_x"/>
                                          </p:val>
                                        </p:tav>
                                      </p:tavLst>
                                    </p:anim>
                                    <p:anim calcmode="lin" valueType="num">
                                      <p:cBhvr additive="base">
                                        <p:cTn id="18" dur="500" fill="hold"/>
                                        <p:tgtEl>
                                          <p:spTgt spid="23248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2480"/>
                                        </p:tgtEl>
                                        <p:attrNameLst>
                                          <p:attrName>style.visibility</p:attrName>
                                        </p:attrNameLst>
                                      </p:cBhvr>
                                      <p:to>
                                        <p:strVal val="visible"/>
                                      </p:to>
                                    </p:set>
                                    <p:anim calcmode="lin" valueType="num">
                                      <p:cBhvr additive="base">
                                        <p:cTn id="23" dur="500" fill="hold"/>
                                        <p:tgtEl>
                                          <p:spTgt spid="232480"/>
                                        </p:tgtEl>
                                        <p:attrNameLst>
                                          <p:attrName>ppt_x</p:attrName>
                                        </p:attrNameLst>
                                      </p:cBhvr>
                                      <p:tavLst>
                                        <p:tav tm="0">
                                          <p:val>
                                            <p:strVal val="#ppt_x"/>
                                          </p:val>
                                        </p:tav>
                                        <p:tav tm="100000">
                                          <p:val>
                                            <p:strVal val="#ppt_x"/>
                                          </p:val>
                                        </p:tav>
                                      </p:tavLst>
                                    </p:anim>
                                    <p:anim calcmode="lin" valueType="num">
                                      <p:cBhvr additive="base">
                                        <p:cTn id="24" dur="500" fill="hold"/>
                                        <p:tgtEl>
                                          <p:spTgt spid="23248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32457"/>
                                        </p:tgtEl>
                                        <p:attrNameLst>
                                          <p:attrName>style.visibility</p:attrName>
                                        </p:attrNameLst>
                                      </p:cBhvr>
                                      <p:to>
                                        <p:strVal val="visible"/>
                                      </p:to>
                                    </p:set>
                                    <p:anim calcmode="lin" valueType="num">
                                      <p:cBhvr additive="base">
                                        <p:cTn id="29" dur="500" fill="hold"/>
                                        <p:tgtEl>
                                          <p:spTgt spid="232457"/>
                                        </p:tgtEl>
                                        <p:attrNameLst>
                                          <p:attrName>ppt_x</p:attrName>
                                        </p:attrNameLst>
                                      </p:cBhvr>
                                      <p:tavLst>
                                        <p:tav tm="0">
                                          <p:val>
                                            <p:strVal val="0-#ppt_w/2"/>
                                          </p:val>
                                        </p:tav>
                                        <p:tav tm="100000">
                                          <p:val>
                                            <p:strVal val="#ppt_x"/>
                                          </p:val>
                                        </p:tav>
                                      </p:tavLst>
                                    </p:anim>
                                    <p:anim calcmode="lin" valueType="num">
                                      <p:cBhvr additive="base">
                                        <p:cTn id="30" dur="500" fill="hold"/>
                                        <p:tgtEl>
                                          <p:spTgt spid="23245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32487"/>
                                        </p:tgtEl>
                                        <p:attrNameLst>
                                          <p:attrName>style.visibility</p:attrName>
                                        </p:attrNameLst>
                                      </p:cBhvr>
                                      <p:to>
                                        <p:strVal val="visible"/>
                                      </p:to>
                                    </p:set>
                                    <p:anim calcmode="lin" valueType="num">
                                      <p:cBhvr additive="base">
                                        <p:cTn id="35" dur="500" fill="hold"/>
                                        <p:tgtEl>
                                          <p:spTgt spid="232487"/>
                                        </p:tgtEl>
                                        <p:attrNameLst>
                                          <p:attrName>ppt_x</p:attrName>
                                        </p:attrNameLst>
                                      </p:cBhvr>
                                      <p:tavLst>
                                        <p:tav tm="0">
                                          <p:val>
                                            <p:strVal val="0-#ppt_w/2"/>
                                          </p:val>
                                        </p:tav>
                                        <p:tav tm="100000">
                                          <p:val>
                                            <p:strVal val="#ppt_x"/>
                                          </p:val>
                                        </p:tav>
                                      </p:tavLst>
                                    </p:anim>
                                    <p:anim calcmode="lin" valueType="num">
                                      <p:cBhvr additive="base">
                                        <p:cTn id="36" dur="500" fill="hold"/>
                                        <p:tgtEl>
                                          <p:spTgt spid="23248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32492"/>
                                        </p:tgtEl>
                                        <p:attrNameLst>
                                          <p:attrName>style.visibility</p:attrName>
                                        </p:attrNameLst>
                                      </p:cBhvr>
                                      <p:to>
                                        <p:strVal val="visible"/>
                                      </p:to>
                                    </p:set>
                                    <p:anim calcmode="lin" valueType="num">
                                      <p:cBhvr additive="base">
                                        <p:cTn id="39" dur="500" fill="hold"/>
                                        <p:tgtEl>
                                          <p:spTgt spid="232492"/>
                                        </p:tgtEl>
                                        <p:attrNameLst>
                                          <p:attrName>ppt_x</p:attrName>
                                        </p:attrNameLst>
                                      </p:cBhvr>
                                      <p:tavLst>
                                        <p:tav tm="0">
                                          <p:val>
                                            <p:strVal val="0-#ppt_w/2"/>
                                          </p:val>
                                        </p:tav>
                                        <p:tav tm="100000">
                                          <p:val>
                                            <p:strVal val="#ppt_x"/>
                                          </p:val>
                                        </p:tav>
                                      </p:tavLst>
                                    </p:anim>
                                    <p:anim calcmode="lin" valueType="num">
                                      <p:cBhvr additive="base">
                                        <p:cTn id="40" dur="500" fill="hold"/>
                                        <p:tgtEl>
                                          <p:spTgt spid="23249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232489"/>
                                        </p:tgtEl>
                                        <p:attrNameLst>
                                          <p:attrName>style.visibility</p:attrName>
                                        </p:attrNameLst>
                                      </p:cBhvr>
                                      <p:to>
                                        <p:strVal val="visible"/>
                                      </p:to>
                                    </p:set>
                                    <p:anim calcmode="lin" valueType="num">
                                      <p:cBhvr additive="base">
                                        <p:cTn id="45" dur="500" fill="hold"/>
                                        <p:tgtEl>
                                          <p:spTgt spid="232489"/>
                                        </p:tgtEl>
                                        <p:attrNameLst>
                                          <p:attrName>ppt_x</p:attrName>
                                        </p:attrNameLst>
                                      </p:cBhvr>
                                      <p:tavLst>
                                        <p:tav tm="0">
                                          <p:val>
                                            <p:strVal val="#ppt_x"/>
                                          </p:val>
                                        </p:tav>
                                        <p:tav tm="100000">
                                          <p:val>
                                            <p:strVal val="#ppt_x"/>
                                          </p:val>
                                        </p:tav>
                                      </p:tavLst>
                                    </p:anim>
                                    <p:anim calcmode="lin" valueType="num">
                                      <p:cBhvr additive="base">
                                        <p:cTn id="46" dur="500" fill="hold"/>
                                        <p:tgtEl>
                                          <p:spTgt spid="232489"/>
                                        </p:tgtEl>
                                        <p:attrNameLst>
                                          <p:attrName>ppt_y</p:attrName>
                                        </p:attrNameLst>
                                      </p:cBhvr>
                                      <p:tavLst>
                                        <p:tav tm="0">
                                          <p:val>
                                            <p:strVal val="0-#ppt_h/2"/>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232494"/>
                                        </p:tgtEl>
                                        <p:attrNameLst>
                                          <p:attrName>style.visibility</p:attrName>
                                        </p:attrNameLst>
                                      </p:cBhvr>
                                      <p:to>
                                        <p:strVal val="visible"/>
                                      </p:to>
                                    </p:set>
                                    <p:anim calcmode="lin" valueType="num">
                                      <p:cBhvr additive="base">
                                        <p:cTn id="49" dur="500" fill="hold"/>
                                        <p:tgtEl>
                                          <p:spTgt spid="232494"/>
                                        </p:tgtEl>
                                        <p:attrNameLst>
                                          <p:attrName>ppt_x</p:attrName>
                                        </p:attrNameLst>
                                      </p:cBhvr>
                                      <p:tavLst>
                                        <p:tav tm="0">
                                          <p:val>
                                            <p:strVal val="#ppt_x"/>
                                          </p:val>
                                        </p:tav>
                                        <p:tav tm="100000">
                                          <p:val>
                                            <p:strVal val="#ppt_x"/>
                                          </p:val>
                                        </p:tav>
                                      </p:tavLst>
                                    </p:anim>
                                    <p:anim calcmode="lin" valueType="num">
                                      <p:cBhvr additive="base">
                                        <p:cTn id="50" dur="500" fill="hold"/>
                                        <p:tgtEl>
                                          <p:spTgt spid="232494"/>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32496"/>
                                        </p:tgtEl>
                                        <p:attrNameLst>
                                          <p:attrName>style.visibility</p:attrName>
                                        </p:attrNameLst>
                                      </p:cBhvr>
                                      <p:to>
                                        <p:strVal val="visible"/>
                                      </p:to>
                                    </p:set>
                                    <p:anim calcmode="lin" valueType="num">
                                      <p:cBhvr additive="base">
                                        <p:cTn id="55" dur="500" fill="hold"/>
                                        <p:tgtEl>
                                          <p:spTgt spid="232496"/>
                                        </p:tgtEl>
                                        <p:attrNameLst>
                                          <p:attrName>ppt_x</p:attrName>
                                        </p:attrNameLst>
                                      </p:cBhvr>
                                      <p:tavLst>
                                        <p:tav tm="0">
                                          <p:val>
                                            <p:strVal val="0-#ppt_w/2"/>
                                          </p:val>
                                        </p:tav>
                                        <p:tav tm="100000">
                                          <p:val>
                                            <p:strVal val="#ppt_x"/>
                                          </p:val>
                                        </p:tav>
                                      </p:tavLst>
                                    </p:anim>
                                    <p:anim calcmode="lin" valueType="num">
                                      <p:cBhvr additive="base">
                                        <p:cTn id="56" dur="500" fill="hold"/>
                                        <p:tgtEl>
                                          <p:spTgt spid="232496"/>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32491"/>
                                        </p:tgtEl>
                                        <p:attrNameLst>
                                          <p:attrName>style.visibility</p:attrName>
                                        </p:attrNameLst>
                                      </p:cBhvr>
                                      <p:to>
                                        <p:strVal val="visible"/>
                                      </p:to>
                                    </p:set>
                                    <p:anim calcmode="lin" valueType="num">
                                      <p:cBhvr additive="base">
                                        <p:cTn id="59" dur="500" fill="hold"/>
                                        <p:tgtEl>
                                          <p:spTgt spid="232491"/>
                                        </p:tgtEl>
                                        <p:attrNameLst>
                                          <p:attrName>ppt_x</p:attrName>
                                        </p:attrNameLst>
                                      </p:cBhvr>
                                      <p:tavLst>
                                        <p:tav tm="0">
                                          <p:val>
                                            <p:strVal val="0-#ppt_w/2"/>
                                          </p:val>
                                        </p:tav>
                                        <p:tav tm="100000">
                                          <p:val>
                                            <p:strVal val="#ppt_x"/>
                                          </p:val>
                                        </p:tav>
                                      </p:tavLst>
                                    </p:anim>
                                    <p:anim calcmode="lin" valueType="num">
                                      <p:cBhvr additive="base">
                                        <p:cTn id="60" dur="500" fill="hold"/>
                                        <p:tgtEl>
                                          <p:spTgt spid="232491"/>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32490"/>
                                        </p:tgtEl>
                                        <p:attrNameLst>
                                          <p:attrName>style.visibility</p:attrName>
                                        </p:attrNameLst>
                                      </p:cBhvr>
                                      <p:to>
                                        <p:strVal val="visible"/>
                                      </p:to>
                                    </p:set>
                                    <p:anim calcmode="lin" valueType="num">
                                      <p:cBhvr additive="base">
                                        <p:cTn id="65" dur="500" fill="hold"/>
                                        <p:tgtEl>
                                          <p:spTgt spid="232490"/>
                                        </p:tgtEl>
                                        <p:attrNameLst>
                                          <p:attrName>ppt_x</p:attrName>
                                        </p:attrNameLst>
                                      </p:cBhvr>
                                      <p:tavLst>
                                        <p:tav tm="0">
                                          <p:val>
                                            <p:strVal val="#ppt_x"/>
                                          </p:val>
                                        </p:tav>
                                        <p:tav tm="100000">
                                          <p:val>
                                            <p:strVal val="#ppt_x"/>
                                          </p:val>
                                        </p:tav>
                                      </p:tavLst>
                                    </p:anim>
                                    <p:anim calcmode="lin" valueType="num">
                                      <p:cBhvr additive="base">
                                        <p:cTn id="66" dur="500" fill="hold"/>
                                        <p:tgtEl>
                                          <p:spTgt spid="23249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32493"/>
                                        </p:tgtEl>
                                        <p:attrNameLst>
                                          <p:attrName>style.visibility</p:attrName>
                                        </p:attrNameLst>
                                      </p:cBhvr>
                                      <p:to>
                                        <p:strVal val="visible"/>
                                      </p:to>
                                    </p:set>
                                    <p:anim calcmode="lin" valueType="num">
                                      <p:cBhvr additive="base">
                                        <p:cTn id="69" dur="500" fill="hold"/>
                                        <p:tgtEl>
                                          <p:spTgt spid="232493"/>
                                        </p:tgtEl>
                                        <p:attrNameLst>
                                          <p:attrName>ppt_x</p:attrName>
                                        </p:attrNameLst>
                                      </p:cBhvr>
                                      <p:tavLst>
                                        <p:tav tm="0">
                                          <p:val>
                                            <p:strVal val="#ppt_x"/>
                                          </p:val>
                                        </p:tav>
                                        <p:tav tm="100000">
                                          <p:val>
                                            <p:strVal val="#ppt_x"/>
                                          </p:val>
                                        </p:tav>
                                      </p:tavLst>
                                    </p:anim>
                                    <p:anim calcmode="lin" valueType="num">
                                      <p:cBhvr additive="base">
                                        <p:cTn id="70" dur="500" fill="hold"/>
                                        <p:tgtEl>
                                          <p:spTgt spid="2324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7" grpId="0" animBg="1"/>
      <p:bldP spid="232487" grpId="0" animBg="1"/>
      <p:bldP spid="232489" grpId="0" animBg="1"/>
      <p:bldP spid="232490" grpId="0" animBg="1"/>
      <p:bldP spid="232492" grpId="0" animBg="1"/>
      <p:bldP spid="2324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2" name="Text Box 4"/>
          <p:cNvSpPr txBox="1">
            <a:spLocks noChangeArrowheads="1"/>
          </p:cNvSpPr>
          <p:nvPr/>
        </p:nvSpPr>
        <p:spPr bwMode="auto">
          <a:xfrm>
            <a:off x="1066800" y="533400"/>
            <a:ext cx="7162800" cy="523220"/>
          </a:xfrm>
          <a:prstGeom prst="rect">
            <a:avLst/>
          </a:prstGeom>
          <a:noFill/>
          <a:ln w="9525">
            <a:noFill/>
            <a:miter lim="800000"/>
            <a:headEnd/>
            <a:tailEnd/>
          </a:ln>
          <a:effectLst/>
        </p:spPr>
        <p:txBody>
          <a:bodyPr>
            <a:spAutoFit/>
          </a:bodyPr>
          <a:lstStyle/>
          <a:p>
            <a:pPr algn="ctr">
              <a:spcBef>
                <a:spcPct val="50000"/>
              </a:spcBef>
            </a:pPr>
            <a:r>
              <a:rPr lang="en-US" sz="2800" b="1" u="sng" dirty="0" smtClean="0">
                <a:effectLst>
                  <a:outerShdw blurRad="38100" dist="38100" dir="2700000" algn="tl">
                    <a:srgbClr val="FFFFFF"/>
                  </a:outerShdw>
                </a:effectLst>
              </a:rPr>
              <a:t>An </a:t>
            </a:r>
            <a:r>
              <a:rPr lang="en-US" sz="2800" b="1" u="sng" dirty="0" err="1">
                <a:effectLst>
                  <a:outerShdw blurRad="38100" dist="38100" dir="2700000" algn="tl">
                    <a:srgbClr val="FFFFFF"/>
                  </a:outerShdw>
                </a:effectLst>
              </a:rPr>
              <a:t>toàn</a:t>
            </a:r>
            <a:r>
              <a:rPr lang="en-US" sz="2800" b="1" u="sng" dirty="0">
                <a:effectLst>
                  <a:outerShdw blurRad="38100" dist="38100" dir="2700000" algn="tl">
                    <a:srgbClr val="FFFFFF"/>
                  </a:outerShdw>
                </a:effectLst>
              </a:rPr>
              <a:t> </a:t>
            </a:r>
            <a:r>
              <a:rPr lang="en-US" sz="2800" b="1" u="sng" dirty="0" err="1">
                <a:effectLst>
                  <a:outerShdw blurRad="38100" dist="38100" dir="2700000" algn="tl">
                    <a:srgbClr val="FFFFFF"/>
                  </a:outerShdw>
                </a:effectLst>
              </a:rPr>
              <a:t>giao</a:t>
            </a:r>
            <a:r>
              <a:rPr lang="en-US" sz="2800" b="1" u="sng" dirty="0">
                <a:effectLst>
                  <a:outerShdw blurRad="38100" dist="38100" dir="2700000" algn="tl">
                    <a:srgbClr val="FFFFFF"/>
                  </a:outerShdw>
                </a:effectLst>
              </a:rPr>
              <a:t> </a:t>
            </a:r>
            <a:r>
              <a:rPr lang="en-US" sz="2800" b="1" u="sng" dirty="0" err="1">
                <a:effectLst>
                  <a:outerShdw blurRad="38100" dist="38100" dir="2700000" algn="tl">
                    <a:srgbClr val="FFFFFF"/>
                  </a:outerShdw>
                </a:effectLst>
              </a:rPr>
              <a:t>thông</a:t>
            </a:r>
            <a:endParaRPr lang="en-US" sz="2800" b="1" u="sng" dirty="0">
              <a:effectLst>
                <a:outerShdw blurRad="38100" dist="38100" dir="2700000" algn="tl">
                  <a:srgbClr val="FFFFFF"/>
                </a:outerShdw>
              </a:effectLst>
            </a:endParaRPr>
          </a:p>
        </p:txBody>
      </p:sp>
      <p:sp>
        <p:nvSpPr>
          <p:cNvPr id="237573" name="Text Box 5"/>
          <p:cNvSpPr txBox="1">
            <a:spLocks noChangeArrowheads="1"/>
          </p:cNvSpPr>
          <p:nvPr/>
        </p:nvSpPr>
        <p:spPr bwMode="auto">
          <a:xfrm>
            <a:off x="762000" y="1752600"/>
            <a:ext cx="76200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0000FF"/>
                </a:solidFill>
                <a:effectLst>
                  <a:outerShdw blurRad="38100" dist="38100" dir="2700000" algn="tl">
                    <a:srgbClr val="000000"/>
                  </a:outerShdw>
                </a:effectLst>
              </a:rPr>
              <a:t>Ngồi an toàn trên xe đạp, xe máy</a:t>
            </a:r>
          </a:p>
        </p:txBody>
      </p:sp>
      <p:sp>
        <p:nvSpPr>
          <p:cNvPr id="237574" name="Text Box 6"/>
          <p:cNvSpPr txBox="1">
            <a:spLocks noChangeArrowheads="1"/>
          </p:cNvSpPr>
          <p:nvPr/>
        </p:nvSpPr>
        <p:spPr bwMode="auto">
          <a:xfrm>
            <a:off x="990600" y="2743200"/>
            <a:ext cx="7162800" cy="2479675"/>
          </a:xfrm>
          <a:prstGeom prst="rect">
            <a:avLst/>
          </a:prstGeom>
          <a:solidFill>
            <a:srgbClr val="FCA2F6"/>
          </a:solidFill>
          <a:ln w="38100">
            <a:solidFill>
              <a:srgbClr val="ECBE16"/>
            </a:solidFill>
            <a:miter lim="800000"/>
            <a:headEnd/>
            <a:tailEnd/>
          </a:ln>
          <a:effectLst/>
        </p:spPr>
        <p:txBody>
          <a:bodyPr>
            <a:spAutoFit/>
          </a:bodyPr>
          <a:lstStyle/>
          <a:p>
            <a:pPr algn="ctr"/>
            <a:endParaRPr lang="nl-NL" sz="2800" b="1" u="sng">
              <a:solidFill>
                <a:schemeClr val="accent2"/>
              </a:solidFill>
              <a:effectLst>
                <a:outerShdw blurRad="38100" dist="38100" dir="2700000" algn="tl">
                  <a:srgbClr val="000000"/>
                </a:outerShdw>
              </a:effectLst>
            </a:endParaRPr>
          </a:p>
          <a:p>
            <a:pPr algn="ctr"/>
            <a:r>
              <a:rPr lang="nl-NL" sz="2800" b="1" u="sng">
                <a:solidFill>
                  <a:schemeClr val="accent2"/>
                </a:solidFill>
                <a:effectLst>
                  <a:outerShdw blurRad="38100" dist="38100" dir="2700000" algn="tl">
                    <a:srgbClr val="000000"/>
                  </a:outerShdw>
                </a:effectLst>
              </a:rPr>
              <a:t>Thảo luận cả lớp</a:t>
            </a:r>
            <a:r>
              <a:rPr lang="nl-NL" sz="2800" b="1">
                <a:solidFill>
                  <a:schemeClr val="accent2"/>
                </a:solidFill>
                <a:effectLst>
                  <a:outerShdw blurRad="38100" dist="38100" dir="2700000" algn="tl">
                    <a:srgbClr val="000000"/>
                  </a:outerShdw>
                </a:effectLst>
              </a:rPr>
              <a:t>:</a:t>
            </a:r>
          </a:p>
          <a:p>
            <a:pPr algn="just"/>
            <a:r>
              <a:rPr lang="nl-NL" sz="2800" b="1" i="1"/>
              <a:t>	Để đảm bảo an toàn khi ngồi trên xe đạp, xe máy ta cần chú ý điều gì?</a:t>
            </a:r>
          </a:p>
          <a:p>
            <a:pPr>
              <a:spcBef>
                <a:spcPct val="50000"/>
              </a:spcBef>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37574"/>
                                        </p:tgtEl>
                                        <p:attrNameLst>
                                          <p:attrName>style.visibility</p:attrName>
                                        </p:attrNameLst>
                                      </p:cBhvr>
                                      <p:to>
                                        <p:strVal val="visible"/>
                                      </p:to>
                                    </p:set>
                                    <p:animEffect transition="in" filter="barn(inHorizontal)">
                                      <p:cBhvr>
                                        <p:cTn id="7" dur="500"/>
                                        <p:tgtEl>
                                          <p:spTgt spid="237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1" name="Text Box 5"/>
          <p:cNvSpPr txBox="1">
            <a:spLocks noChangeArrowheads="1"/>
          </p:cNvSpPr>
          <p:nvPr/>
        </p:nvSpPr>
        <p:spPr bwMode="auto">
          <a:xfrm>
            <a:off x="5791200" y="381000"/>
            <a:ext cx="2895600" cy="1524000"/>
          </a:xfrm>
          <a:prstGeom prst="rect">
            <a:avLst/>
          </a:prstGeom>
          <a:solidFill>
            <a:srgbClr val="FCA2F6"/>
          </a:solidFill>
          <a:ln w="9525">
            <a:noFill/>
            <a:miter lim="800000"/>
            <a:headEnd/>
            <a:tailEnd/>
          </a:ln>
          <a:effectLst/>
        </p:spPr>
        <p:txBody>
          <a:bodyPr>
            <a:spAutoFit/>
          </a:bodyPr>
          <a:lstStyle/>
          <a:p>
            <a:pPr algn="ctr"/>
            <a:r>
              <a:rPr lang="en-US" sz="2800" b="1" u="sng">
                <a:effectLst>
                  <a:outerShdw blurRad="38100" dist="38100" dir="2700000" algn="tl">
                    <a:srgbClr val="FFFFFF"/>
                  </a:outerShdw>
                </a:effectLst>
              </a:rPr>
              <a:t>Vị trí ngồi</a:t>
            </a:r>
            <a:r>
              <a:rPr lang="en-US" sz="2800" b="1">
                <a:effectLst>
                  <a:outerShdw blurRad="38100" dist="38100" dir="2700000" algn="tl">
                    <a:srgbClr val="FFFFFF"/>
                  </a:outerShdw>
                </a:effectLst>
              </a:rPr>
              <a:t>:</a:t>
            </a:r>
          </a:p>
          <a:p>
            <a:pPr algn="ctr"/>
            <a:r>
              <a:rPr lang="en-US" sz="2400" b="1"/>
              <a:t>-  Sau người lái.</a:t>
            </a:r>
          </a:p>
          <a:p>
            <a:endParaRPr lang="en-US" sz="2400" b="1"/>
          </a:p>
          <a:p>
            <a:endParaRPr lang="en-US" b="1">
              <a:effectLst>
                <a:outerShdw blurRad="38100" dist="38100" dir="2700000" algn="tl">
                  <a:srgbClr val="FFFFFF"/>
                </a:outerShdw>
              </a:effectLst>
            </a:endParaRPr>
          </a:p>
        </p:txBody>
      </p:sp>
      <p:sp>
        <p:nvSpPr>
          <p:cNvPr id="244742" name="Text Box 6"/>
          <p:cNvSpPr txBox="1">
            <a:spLocks noChangeArrowheads="1"/>
          </p:cNvSpPr>
          <p:nvPr/>
        </p:nvSpPr>
        <p:spPr bwMode="auto">
          <a:xfrm>
            <a:off x="5562600" y="4495800"/>
            <a:ext cx="3200400" cy="1906588"/>
          </a:xfrm>
          <a:prstGeom prst="rect">
            <a:avLst/>
          </a:prstGeom>
          <a:solidFill>
            <a:srgbClr val="CAFF33"/>
          </a:solidFill>
          <a:ln w="9525">
            <a:noFill/>
            <a:miter lim="800000"/>
            <a:headEnd/>
            <a:tailEnd/>
          </a:ln>
          <a:effectLst/>
        </p:spPr>
        <p:txBody>
          <a:bodyPr>
            <a:spAutoFit/>
          </a:bodyPr>
          <a:lstStyle/>
          <a:p>
            <a:pPr algn="ctr"/>
            <a:r>
              <a:rPr lang="en-US" sz="2800" b="1" u="sng">
                <a:effectLst>
                  <a:outerShdw blurRad="38100" dist="38100" dir="2700000" algn="tl">
                    <a:srgbClr val="FFFFFF"/>
                  </a:outerShdw>
                </a:effectLst>
              </a:rPr>
              <a:t>Tư thế ngồi</a:t>
            </a:r>
            <a:r>
              <a:rPr lang="en-US" sz="2800" b="1">
                <a:effectLst>
                  <a:outerShdw blurRad="38100" dist="38100" dir="2700000" algn="tl">
                    <a:srgbClr val="FFFFFF"/>
                  </a:outerShdw>
                </a:effectLst>
              </a:rPr>
              <a:t>:</a:t>
            </a:r>
          </a:p>
          <a:p>
            <a:pPr algn="just"/>
            <a:r>
              <a:rPr lang="en-US" sz="2300" b="1"/>
              <a:t>- </a:t>
            </a:r>
            <a:r>
              <a:rPr lang="en-US" sz="2200" b="1"/>
              <a:t>Tay bám chặt eo người lái hoặc yên xe.</a:t>
            </a:r>
          </a:p>
          <a:p>
            <a:r>
              <a:rPr lang="en-US" sz="2300" b="1"/>
              <a:t>- Đặt chân đúng vị trí ở hai bên xe.</a:t>
            </a:r>
          </a:p>
        </p:txBody>
      </p:sp>
      <p:sp>
        <p:nvSpPr>
          <p:cNvPr id="244743" name="Text Box 7"/>
          <p:cNvSpPr txBox="1">
            <a:spLocks noChangeArrowheads="1"/>
          </p:cNvSpPr>
          <p:nvPr/>
        </p:nvSpPr>
        <p:spPr bwMode="auto">
          <a:xfrm>
            <a:off x="304800" y="4495800"/>
            <a:ext cx="3276600" cy="1979613"/>
          </a:xfrm>
          <a:prstGeom prst="rect">
            <a:avLst/>
          </a:prstGeom>
          <a:solidFill>
            <a:srgbClr val="00FFCC"/>
          </a:solidFill>
          <a:ln w="9525">
            <a:noFill/>
            <a:miter lim="800000"/>
            <a:headEnd/>
            <a:tailEnd/>
          </a:ln>
          <a:effectLst/>
        </p:spPr>
        <p:txBody>
          <a:bodyPr>
            <a:spAutoFit/>
          </a:bodyPr>
          <a:lstStyle/>
          <a:p>
            <a:pPr algn="ctr"/>
            <a:r>
              <a:rPr lang="en-US" sz="2800" b="1" u="sng">
                <a:effectLst>
                  <a:outerShdw blurRad="38100" dist="38100" dir="2700000" algn="tl">
                    <a:srgbClr val="FFFFFF"/>
                  </a:outerShdw>
                </a:effectLst>
              </a:rPr>
              <a:t>Trang phục</a:t>
            </a:r>
            <a:r>
              <a:rPr lang="en-US" sz="2800" b="1">
                <a:effectLst>
                  <a:outerShdw blurRad="38100" dist="38100" dir="2700000" algn="tl">
                    <a:srgbClr val="FFFFFF"/>
                  </a:outerShdw>
                </a:effectLst>
              </a:rPr>
              <a:t>:</a:t>
            </a:r>
          </a:p>
          <a:p>
            <a:pPr algn="just"/>
            <a:r>
              <a:rPr lang="en-US" sz="2400" b="1"/>
              <a:t>- Đội mũ bảo hiểm.</a:t>
            </a:r>
          </a:p>
          <a:p>
            <a:pPr algn="just"/>
            <a:r>
              <a:rPr lang="en-US" sz="2400" b="1"/>
              <a:t>- Quần áo gọn gàng.</a:t>
            </a:r>
          </a:p>
          <a:p>
            <a:pPr algn="just"/>
            <a:r>
              <a:rPr lang="en-US" sz="2400" b="1"/>
              <a:t>- Mang giày, dép có cài khoá.</a:t>
            </a:r>
            <a:endParaRPr lang="en-US" sz="2400"/>
          </a:p>
        </p:txBody>
      </p:sp>
      <p:sp>
        <p:nvSpPr>
          <p:cNvPr id="244744" name="Oval 8"/>
          <p:cNvSpPr>
            <a:spLocks noChangeArrowheads="1"/>
          </p:cNvSpPr>
          <p:nvPr/>
        </p:nvSpPr>
        <p:spPr bwMode="auto">
          <a:xfrm>
            <a:off x="3352800" y="2209800"/>
            <a:ext cx="2438400" cy="2286000"/>
          </a:xfrm>
          <a:prstGeom prst="ellipse">
            <a:avLst/>
          </a:prstGeom>
          <a:solidFill>
            <a:srgbClr val="FFFD03"/>
          </a:solidFill>
          <a:ln w="38100">
            <a:solidFill>
              <a:srgbClr val="FF3300"/>
            </a:solidFill>
            <a:round/>
            <a:headEnd/>
            <a:tailEnd/>
          </a:ln>
          <a:effectLst/>
        </p:spPr>
        <p:txBody>
          <a:bodyPr wrap="none" anchor="ctr"/>
          <a:lstStyle/>
          <a:p>
            <a:pPr algn="ctr"/>
            <a:r>
              <a:rPr lang="en-US" sz="2800" b="1">
                <a:solidFill>
                  <a:srgbClr val="FF3300"/>
                </a:solidFill>
              </a:rPr>
              <a:t>Ngồi </a:t>
            </a:r>
          </a:p>
          <a:p>
            <a:pPr algn="ctr"/>
            <a:r>
              <a:rPr lang="en-US" sz="2800" b="1">
                <a:solidFill>
                  <a:srgbClr val="FF3300"/>
                </a:solidFill>
              </a:rPr>
              <a:t>an toàn trên</a:t>
            </a:r>
          </a:p>
          <a:p>
            <a:pPr algn="ctr"/>
            <a:r>
              <a:rPr lang="en-US" sz="2800" b="1">
                <a:solidFill>
                  <a:srgbClr val="FF3300"/>
                </a:solidFill>
              </a:rPr>
              <a:t> xe đạp, </a:t>
            </a:r>
          </a:p>
          <a:p>
            <a:pPr algn="ctr"/>
            <a:r>
              <a:rPr lang="en-US" sz="2800" b="1">
                <a:solidFill>
                  <a:srgbClr val="FF3300"/>
                </a:solidFill>
              </a:rPr>
              <a:t>xe máy</a:t>
            </a:r>
          </a:p>
        </p:txBody>
      </p:sp>
      <p:sp>
        <p:nvSpPr>
          <p:cNvPr id="244746" name="Line 10"/>
          <p:cNvSpPr>
            <a:spLocks noChangeShapeType="1"/>
          </p:cNvSpPr>
          <p:nvPr/>
        </p:nvSpPr>
        <p:spPr bwMode="auto">
          <a:xfrm flipH="1" flipV="1">
            <a:off x="3352800" y="561975"/>
            <a:ext cx="838200" cy="1676400"/>
          </a:xfrm>
          <a:prstGeom prst="line">
            <a:avLst/>
          </a:prstGeom>
          <a:noFill/>
          <a:ln w="38100">
            <a:solidFill>
              <a:srgbClr val="FF0000"/>
            </a:solidFill>
            <a:round/>
            <a:headEnd/>
            <a:tailEnd type="triangle" w="med" len="med"/>
          </a:ln>
          <a:effectLst/>
        </p:spPr>
        <p:txBody>
          <a:bodyPr/>
          <a:lstStyle/>
          <a:p>
            <a:endParaRPr lang="en-US"/>
          </a:p>
        </p:txBody>
      </p:sp>
      <p:sp>
        <p:nvSpPr>
          <p:cNvPr id="244747" name="Line 11"/>
          <p:cNvSpPr>
            <a:spLocks noChangeShapeType="1"/>
          </p:cNvSpPr>
          <p:nvPr/>
        </p:nvSpPr>
        <p:spPr bwMode="auto">
          <a:xfrm>
            <a:off x="5791200" y="3505200"/>
            <a:ext cx="1524000" cy="990600"/>
          </a:xfrm>
          <a:prstGeom prst="line">
            <a:avLst/>
          </a:prstGeom>
          <a:noFill/>
          <a:ln w="38100">
            <a:solidFill>
              <a:srgbClr val="FF0000"/>
            </a:solidFill>
            <a:round/>
            <a:headEnd/>
            <a:tailEnd type="triangle" w="med" len="med"/>
          </a:ln>
          <a:effectLst/>
        </p:spPr>
        <p:txBody>
          <a:bodyPr/>
          <a:lstStyle/>
          <a:p>
            <a:endParaRPr lang="en-US"/>
          </a:p>
        </p:txBody>
      </p:sp>
      <p:sp>
        <p:nvSpPr>
          <p:cNvPr id="244748" name="Line 12"/>
          <p:cNvSpPr>
            <a:spLocks noChangeShapeType="1"/>
          </p:cNvSpPr>
          <p:nvPr/>
        </p:nvSpPr>
        <p:spPr bwMode="auto">
          <a:xfrm flipH="1">
            <a:off x="1752600" y="3505200"/>
            <a:ext cx="1600200" cy="990600"/>
          </a:xfrm>
          <a:prstGeom prst="line">
            <a:avLst/>
          </a:prstGeom>
          <a:noFill/>
          <a:ln w="38100">
            <a:solidFill>
              <a:srgbClr val="FF0000"/>
            </a:solidFill>
            <a:round/>
            <a:headEnd/>
            <a:tailEnd type="triangle" w="med" len="med"/>
          </a:ln>
          <a:effectLst/>
        </p:spPr>
        <p:txBody>
          <a:bodyPr/>
          <a:lstStyle/>
          <a:p>
            <a:endParaRPr lang="en-US"/>
          </a:p>
        </p:txBody>
      </p:sp>
      <p:sp>
        <p:nvSpPr>
          <p:cNvPr id="244749" name="Line 13"/>
          <p:cNvSpPr>
            <a:spLocks noChangeShapeType="1"/>
          </p:cNvSpPr>
          <p:nvPr/>
        </p:nvSpPr>
        <p:spPr bwMode="auto">
          <a:xfrm flipV="1">
            <a:off x="4953000" y="609600"/>
            <a:ext cx="838200" cy="1676400"/>
          </a:xfrm>
          <a:prstGeom prst="line">
            <a:avLst/>
          </a:prstGeom>
          <a:noFill/>
          <a:ln w="38100">
            <a:solidFill>
              <a:srgbClr val="FF0000"/>
            </a:solidFill>
            <a:round/>
            <a:headEnd/>
            <a:tailEnd type="triangle" w="med" len="med"/>
          </a:ln>
          <a:effectLst/>
        </p:spPr>
        <p:txBody>
          <a:bodyPr/>
          <a:lstStyle/>
          <a:p>
            <a:endParaRPr lang="en-US"/>
          </a:p>
        </p:txBody>
      </p:sp>
      <p:sp>
        <p:nvSpPr>
          <p:cNvPr id="244750" name="Text Box 14"/>
          <p:cNvSpPr txBox="1">
            <a:spLocks noChangeArrowheads="1"/>
          </p:cNvSpPr>
          <p:nvPr/>
        </p:nvSpPr>
        <p:spPr bwMode="auto">
          <a:xfrm>
            <a:off x="381000" y="304800"/>
            <a:ext cx="2971800" cy="1614488"/>
          </a:xfrm>
          <a:prstGeom prst="rect">
            <a:avLst/>
          </a:prstGeom>
          <a:solidFill>
            <a:srgbClr val="0000FF"/>
          </a:solidFill>
          <a:ln w="9525">
            <a:noFill/>
            <a:miter lim="800000"/>
            <a:headEnd/>
            <a:tailEnd/>
          </a:ln>
          <a:effectLst/>
        </p:spPr>
        <p:txBody>
          <a:bodyPr>
            <a:spAutoFit/>
          </a:bodyPr>
          <a:lstStyle/>
          <a:p>
            <a:pPr algn="ctr"/>
            <a:r>
              <a:rPr lang="en-US" sz="2800" b="1" u="sng">
                <a:solidFill>
                  <a:schemeClr val="bg1"/>
                </a:solidFill>
                <a:effectLst>
                  <a:outerShdw blurRad="38100" dist="38100" dir="2700000" algn="tl">
                    <a:srgbClr val="000000"/>
                  </a:outerShdw>
                </a:effectLst>
              </a:rPr>
              <a:t>Lên, xuống xe</a:t>
            </a:r>
            <a:r>
              <a:rPr lang="en-US" sz="2800" b="1">
                <a:solidFill>
                  <a:schemeClr val="bg1"/>
                </a:solidFill>
                <a:effectLst>
                  <a:outerShdw blurRad="38100" dist="38100" dir="2700000" algn="tl">
                    <a:srgbClr val="000000"/>
                  </a:outerShdw>
                </a:effectLst>
              </a:rPr>
              <a:t>:</a:t>
            </a:r>
          </a:p>
          <a:p>
            <a:r>
              <a:rPr lang="en-US" sz="2400" b="1">
                <a:solidFill>
                  <a:schemeClr val="bg1"/>
                </a:solidFill>
              </a:rPr>
              <a:t>-  Phía</a:t>
            </a:r>
            <a:r>
              <a:rPr lang="en-US" sz="2400" b="1"/>
              <a:t> </a:t>
            </a:r>
            <a:r>
              <a:rPr lang="en-US" sz="2400" b="1">
                <a:solidFill>
                  <a:schemeClr val="bg1"/>
                </a:solidFill>
              </a:rPr>
              <a:t>bên trái xe.</a:t>
            </a:r>
          </a:p>
          <a:p>
            <a:pPr algn="just"/>
            <a:r>
              <a:rPr lang="en-US" sz="2400" b="1">
                <a:solidFill>
                  <a:schemeClr val="bg1"/>
                </a:solidFill>
              </a:rPr>
              <a:t>- Quan sát phía sau xe.</a:t>
            </a:r>
            <a:endParaRPr lang="en-US" sz="2400" b="1">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4750">
                                            <p:bg/>
                                          </p:spTgt>
                                        </p:tgtEl>
                                        <p:attrNameLst>
                                          <p:attrName>style.visibility</p:attrName>
                                        </p:attrNameLst>
                                      </p:cBhvr>
                                      <p:to>
                                        <p:strVal val="visible"/>
                                      </p:to>
                                    </p:set>
                                    <p:animEffect transition="in" filter="box(in)">
                                      <p:cBhvr>
                                        <p:cTn id="7" dur="500"/>
                                        <p:tgtEl>
                                          <p:spTgt spid="244750">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4750">
                                            <p:txEl>
                                              <p:pRg st="0" end="0"/>
                                            </p:txEl>
                                          </p:spTgt>
                                        </p:tgtEl>
                                        <p:attrNameLst>
                                          <p:attrName>style.visibility</p:attrName>
                                        </p:attrNameLst>
                                      </p:cBhvr>
                                      <p:to>
                                        <p:strVal val="visible"/>
                                      </p:to>
                                    </p:set>
                                    <p:animEffect transition="in" filter="box(in)">
                                      <p:cBhvr>
                                        <p:cTn id="10" dur="500"/>
                                        <p:tgtEl>
                                          <p:spTgt spid="244750">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44746"/>
                                        </p:tgtEl>
                                        <p:attrNameLst>
                                          <p:attrName>style.visibility</p:attrName>
                                        </p:attrNameLst>
                                      </p:cBhvr>
                                      <p:to>
                                        <p:strVal val="visible"/>
                                      </p:to>
                                    </p:set>
                                    <p:animEffect transition="in" filter="box(in)">
                                      <p:cBhvr>
                                        <p:cTn id="13" dur="500"/>
                                        <p:tgtEl>
                                          <p:spTgt spid="24474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44741">
                                            <p:bg/>
                                          </p:spTgt>
                                        </p:tgtEl>
                                        <p:attrNameLst>
                                          <p:attrName>style.visibility</p:attrName>
                                        </p:attrNameLst>
                                      </p:cBhvr>
                                      <p:to>
                                        <p:strVal val="visible"/>
                                      </p:to>
                                    </p:set>
                                    <p:animEffect transition="in" filter="box(in)">
                                      <p:cBhvr>
                                        <p:cTn id="18" dur="500"/>
                                        <p:tgtEl>
                                          <p:spTgt spid="244741">
                                            <p:bg/>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44741">
                                            <p:txEl>
                                              <p:pRg st="0" end="0"/>
                                            </p:txEl>
                                          </p:spTgt>
                                        </p:tgtEl>
                                        <p:attrNameLst>
                                          <p:attrName>style.visibility</p:attrName>
                                        </p:attrNameLst>
                                      </p:cBhvr>
                                      <p:to>
                                        <p:strVal val="visible"/>
                                      </p:to>
                                    </p:set>
                                    <p:animEffect transition="in" filter="box(in)">
                                      <p:cBhvr>
                                        <p:cTn id="21" dur="500"/>
                                        <p:tgtEl>
                                          <p:spTgt spid="244741">
                                            <p:txEl>
                                              <p:pRg st="0" end="0"/>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44749"/>
                                        </p:tgtEl>
                                        <p:attrNameLst>
                                          <p:attrName>style.visibility</p:attrName>
                                        </p:attrNameLst>
                                      </p:cBhvr>
                                      <p:to>
                                        <p:strVal val="visible"/>
                                      </p:to>
                                    </p:set>
                                    <p:animEffect transition="in" filter="box(in)">
                                      <p:cBhvr>
                                        <p:cTn id="24" dur="500"/>
                                        <p:tgtEl>
                                          <p:spTgt spid="24474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44742">
                                            <p:bg/>
                                          </p:spTgt>
                                        </p:tgtEl>
                                        <p:attrNameLst>
                                          <p:attrName>style.visibility</p:attrName>
                                        </p:attrNameLst>
                                      </p:cBhvr>
                                      <p:to>
                                        <p:strVal val="visible"/>
                                      </p:to>
                                    </p:set>
                                    <p:animEffect transition="in" filter="box(in)">
                                      <p:cBhvr>
                                        <p:cTn id="29" dur="500"/>
                                        <p:tgtEl>
                                          <p:spTgt spid="244742">
                                            <p:bg/>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44742">
                                            <p:txEl>
                                              <p:pRg st="0" end="0"/>
                                            </p:txEl>
                                          </p:spTgt>
                                        </p:tgtEl>
                                        <p:attrNameLst>
                                          <p:attrName>style.visibility</p:attrName>
                                        </p:attrNameLst>
                                      </p:cBhvr>
                                      <p:to>
                                        <p:strVal val="visible"/>
                                      </p:to>
                                    </p:set>
                                    <p:animEffect transition="in" filter="box(in)">
                                      <p:cBhvr>
                                        <p:cTn id="32" dur="500"/>
                                        <p:tgtEl>
                                          <p:spTgt spid="244742">
                                            <p:txEl>
                                              <p:pRg st="0" end="0"/>
                                            </p:txEl>
                                          </p:spTgt>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44747"/>
                                        </p:tgtEl>
                                        <p:attrNameLst>
                                          <p:attrName>style.visibility</p:attrName>
                                        </p:attrNameLst>
                                      </p:cBhvr>
                                      <p:to>
                                        <p:strVal val="visible"/>
                                      </p:to>
                                    </p:set>
                                    <p:animEffect transition="in" filter="box(in)">
                                      <p:cBhvr>
                                        <p:cTn id="35" dur="500"/>
                                        <p:tgtEl>
                                          <p:spTgt spid="244747"/>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44743">
                                            <p:bg/>
                                          </p:spTgt>
                                        </p:tgtEl>
                                        <p:attrNameLst>
                                          <p:attrName>style.visibility</p:attrName>
                                        </p:attrNameLst>
                                      </p:cBhvr>
                                      <p:to>
                                        <p:strVal val="visible"/>
                                      </p:to>
                                    </p:set>
                                    <p:animEffect transition="in" filter="box(in)">
                                      <p:cBhvr>
                                        <p:cTn id="40" dur="500"/>
                                        <p:tgtEl>
                                          <p:spTgt spid="244743">
                                            <p:bg/>
                                          </p:spTgt>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44743">
                                            <p:txEl>
                                              <p:pRg st="0" end="0"/>
                                            </p:txEl>
                                          </p:spTgt>
                                        </p:tgtEl>
                                        <p:attrNameLst>
                                          <p:attrName>style.visibility</p:attrName>
                                        </p:attrNameLst>
                                      </p:cBhvr>
                                      <p:to>
                                        <p:strVal val="visible"/>
                                      </p:to>
                                    </p:set>
                                    <p:animEffect transition="in" filter="box(in)">
                                      <p:cBhvr>
                                        <p:cTn id="43" dur="500"/>
                                        <p:tgtEl>
                                          <p:spTgt spid="244743">
                                            <p:txEl>
                                              <p:pRg st="0" end="0"/>
                                            </p:txEl>
                                          </p:spTgt>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244748"/>
                                        </p:tgtEl>
                                        <p:attrNameLst>
                                          <p:attrName>style.visibility</p:attrName>
                                        </p:attrNameLst>
                                      </p:cBhvr>
                                      <p:to>
                                        <p:strVal val="visible"/>
                                      </p:to>
                                    </p:set>
                                    <p:animEffect transition="in" filter="box(in)">
                                      <p:cBhvr>
                                        <p:cTn id="46" dur="500"/>
                                        <p:tgtEl>
                                          <p:spTgt spid="24474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44750">
                                            <p:txEl>
                                              <p:pRg st="1" end="1"/>
                                            </p:txEl>
                                          </p:spTgt>
                                        </p:tgtEl>
                                        <p:attrNameLst>
                                          <p:attrName>style.visibility</p:attrName>
                                        </p:attrNameLst>
                                      </p:cBhvr>
                                      <p:to>
                                        <p:strVal val="visible"/>
                                      </p:to>
                                    </p:set>
                                    <p:anim calcmode="lin" valueType="num">
                                      <p:cBhvr additive="base">
                                        <p:cTn id="51" dur="500" fill="hold"/>
                                        <p:tgtEl>
                                          <p:spTgt spid="244750">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44750">
                                            <p:txEl>
                                              <p:pRg st="1" end="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4750">
                                            <p:txEl>
                                              <p:pRg st="2" end="2"/>
                                            </p:txEl>
                                          </p:spTgt>
                                        </p:tgtEl>
                                        <p:attrNameLst>
                                          <p:attrName>style.visibility</p:attrName>
                                        </p:attrNameLst>
                                      </p:cBhvr>
                                      <p:to>
                                        <p:strVal val="visible"/>
                                      </p:to>
                                    </p:set>
                                    <p:anim calcmode="lin" valueType="num">
                                      <p:cBhvr additive="base">
                                        <p:cTn id="55" dur="500" fill="hold"/>
                                        <p:tgtEl>
                                          <p:spTgt spid="244750">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47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44741">
                                            <p:txEl>
                                              <p:pRg st="1" end="1"/>
                                            </p:txEl>
                                          </p:spTgt>
                                        </p:tgtEl>
                                        <p:attrNameLst>
                                          <p:attrName>style.visibility</p:attrName>
                                        </p:attrNameLst>
                                      </p:cBhvr>
                                      <p:to>
                                        <p:strVal val="visible"/>
                                      </p:to>
                                    </p:set>
                                    <p:anim calcmode="lin" valueType="num">
                                      <p:cBhvr additive="base">
                                        <p:cTn id="61" dur="500" fill="hold"/>
                                        <p:tgtEl>
                                          <p:spTgt spid="244741">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447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44742">
                                            <p:txEl>
                                              <p:pRg st="1" end="1"/>
                                            </p:txEl>
                                          </p:spTgt>
                                        </p:tgtEl>
                                        <p:attrNameLst>
                                          <p:attrName>style.visibility</p:attrName>
                                        </p:attrNameLst>
                                      </p:cBhvr>
                                      <p:to>
                                        <p:strVal val="visible"/>
                                      </p:to>
                                    </p:set>
                                    <p:animEffect transition="in" filter="circle(in)">
                                      <p:cBhvr>
                                        <p:cTn id="67" dur="500"/>
                                        <p:tgtEl>
                                          <p:spTgt spid="244742">
                                            <p:txEl>
                                              <p:pRg st="1" end="1"/>
                                            </p:txEl>
                                          </p:spTgt>
                                        </p:tgtEl>
                                      </p:cBhvr>
                                    </p:animEffect>
                                  </p:childTnLst>
                                </p:cTn>
                              </p:par>
                              <p:par>
                                <p:cTn id="68" presetID="6" presetClass="entr" presetSubtype="16" fill="hold" nodeType="withEffect">
                                  <p:stCondLst>
                                    <p:cond delay="0"/>
                                  </p:stCondLst>
                                  <p:childTnLst>
                                    <p:set>
                                      <p:cBhvr>
                                        <p:cTn id="69" dur="1" fill="hold">
                                          <p:stCondLst>
                                            <p:cond delay="0"/>
                                          </p:stCondLst>
                                        </p:cTn>
                                        <p:tgtEl>
                                          <p:spTgt spid="244742">
                                            <p:txEl>
                                              <p:pRg st="2" end="2"/>
                                            </p:txEl>
                                          </p:spTgt>
                                        </p:tgtEl>
                                        <p:attrNameLst>
                                          <p:attrName>style.visibility</p:attrName>
                                        </p:attrNameLst>
                                      </p:cBhvr>
                                      <p:to>
                                        <p:strVal val="visible"/>
                                      </p:to>
                                    </p:set>
                                    <p:animEffect transition="in" filter="circle(in)">
                                      <p:cBhvr>
                                        <p:cTn id="70" dur="500"/>
                                        <p:tgtEl>
                                          <p:spTgt spid="244742">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nodeType="clickEffect">
                                  <p:stCondLst>
                                    <p:cond delay="0"/>
                                  </p:stCondLst>
                                  <p:childTnLst>
                                    <p:set>
                                      <p:cBhvr>
                                        <p:cTn id="74" dur="1" fill="hold">
                                          <p:stCondLst>
                                            <p:cond delay="0"/>
                                          </p:stCondLst>
                                        </p:cTn>
                                        <p:tgtEl>
                                          <p:spTgt spid="244743">
                                            <p:txEl>
                                              <p:pRg st="1" end="1"/>
                                            </p:txEl>
                                          </p:spTgt>
                                        </p:tgtEl>
                                        <p:attrNameLst>
                                          <p:attrName>style.visibility</p:attrName>
                                        </p:attrNameLst>
                                      </p:cBhvr>
                                      <p:to>
                                        <p:strVal val="visible"/>
                                      </p:to>
                                    </p:set>
                                    <p:animEffect transition="in" filter="checkerboard(across)">
                                      <p:cBhvr>
                                        <p:cTn id="75" dur="500"/>
                                        <p:tgtEl>
                                          <p:spTgt spid="244743">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44743">
                                            <p:txEl>
                                              <p:pRg st="2" end="2"/>
                                            </p:txEl>
                                          </p:spTgt>
                                        </p:tgtEl>
                                        <p:attrNameLst>
                                          <p:attrName>style.visibility</p:attrName>
                                        </p:attrNameLst>
                                      </p:cBhvr>
                                      <p:to>
                                        <p:strVal val="visible"/>
                                      </p:to>
                                    </p:set>
                                    <p:anim calcmode="lin" valueType="num">
                                      <p:cBhvr additive="base">
                                        <p:cTn id="80" dur="500" fill="hold"/>
                                        <p:tgtEl>
                                          <p:spTgt spid="244743">
                                            <p:txEl>
                                              <p:pRg st="2" end="2"/>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44743">
                                            <p:txEl>
                                              <p:pRg st="2" end="2"/>
                                            </p:txEl>
                                          </p:spTgt>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244743">
                                            <p:txEl>
                                              <p:pRg st="3" end="3"/>
                                            </p:txEl>
                                          </p:spTgt>
                                        </p:tgtEl>
                                        <p:attrNameLst>
                                          <p:attrName>style.visibility</p:attrName>
                                        </p:attrNameLst>
                                      </p:cBhvr>
                                      <p:to>
                                        <p:strVal val="visible"/>
                                      </p:to>
                                    </p:set>
                                    <p:anim calcmode="lin" valueType="num">
                                      <p:cBhvr additive="base">
                                        <p:cTn id="84" dur="500" fill="hold"/>
                                        <p:tgtEl>
                                          <p:spTgt spid="244743">
                                            <p:txEl>
                                              <p:pRg st="3" end="3"/>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447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1" grpId="0" uiExpand="1" build="allAtOnce" animBg="1"/>
      <p:bldP spid="244742" grpId="0" uiExpand="1" build="allAtOnce" animBg="1"/>
      <p:bldP spid="244743" grpId="0" uiExpand="1" build="allAtOnce" animBg="1"/>
      <p:bldP spid="244746" grpId="0" animBg="1"/>
      <p:bldP spid="244747" grpId="0" animBg="1"/>
      <p:bldP spid="244748" grpId="0" animBg="1"/>
      <p:bldP spid="244749" grpId="0" animBg="1"/>
      <p:bldP spid="244750"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3"/>
          <p:cNvSpPr>
            <a:spLocks noGrp="1" noChangeArrowheads="1"/>
          </p:cNvSpPr>
          <p:nvPr>
            <p:ph type="body" idx="1"/>
          </p:nvPr>
        </p:nvSpPr>
        <p:spPr>
          <a:xfrm>
            <a:off x="2209800" y="1905000"/>
            <a:ext cx="4953000" cy="762000"/>
          </a:xfrm>
          <a:solidFill>
            <a:srgbClr val="F6810C"/>
          </a:solidFill>
          <a:ln>
            <a:solidFill>
              <a:srgbClr val="F6810C"/>
            </a:solidFill>
          </a:ln>
        </p:spPr>
        <p:txBody>
          <a:bodyPr/>
          <a:lstStyle/>
          <a:p>
            <a:pPr marL="0" indent="0" algn="ctr">
              <a:buFontTx/>
              <a:buNone/>
            </a:pPr>
            <a:r>
              <a:rPr lang="en-US" b="1"/>
              <a:t>2. Xử lí tình huống</a:t>
            </a:r>
          </a:p>
        </p:txBody>
      </p:sp>
      <p:sp>
        <p:nvSpPr>
          <p:cNvPr id="239620" name="Text Box 4"/>
          <p:cNvSpPr txBox="1">
            <a:spLocks noChangeArrowheads="1"/>
          </p:cNvSpPr>
          <p:nvPr/>
        </p:nvSpPr>
        <p:spPr bwMode="auto">
          <a:xfrm>
            <a:off x="1066800" y="76200"/>
            <a:ext cx="7162800" cy="523220"/>
          </a:xfrm>
          <a:prstGeom prst="rect">
            <a:avLst/>
          </a:prstGeom>
          <a:noFill/>
          <a:ln w="9525">
            <a:noFill/>
            <a:miter lim="800000"/>
            <a:headEnd/>
            <a:tailEnd/>
          </a:ln>
          <a:effectLst/>
        </p:spPr>
        <p:txBody>
          <a:bodyPr>
            <a:spAutoFit/>
          </a:bodyPr>
          <a:lstStyle/>
          <a:p>
            <a:pPr algn="ctr">
              <a:spcBef>
                <a:spcPct val="50000"/>
              </a:spcBef>
            </a:pPr>
            <a:r>
              <a:rPr lang="en-US" sz="2800" b="1" u="sng" dirty="0" smtClean="0">
                <a:effectLst>
                  <a:outerShdw blurRad="38100" dist="38100" dir="2700000" algn="tl">
                    <a:srgbClr val="FFFFFF"/>
                  </a:outerShdw>
                </a:effectLst>
              </a:rPr>
              <a:t>An </a:t>
            </a:r>
            <a:r>
              <a:rPr lang="en-US" sz="2800" b="1" u="sng" dirty="0" err="1">
                <a:effectLst>
                  <a:outerShdw blurRad="38100" dist="38100" dir="2700000" algn="tl">
                    <a:srgbClr val="FFFFFF"/>
                  </a:outerShdw>
                </a:effectLst>
              </a:rPr>
              <a:t>toàn</a:t>
            </a:r>
            <a:r>
              <a:rPr lang="en-US" sz="2800" b="1" u="sng" dirty="0">
                <a:effectLst>
                  <a:outerShdw blurRad="38100" dist="38100" dir="2700000" algn="tl">
                    <a:srgbClr val="FFFFFF"/>
                  </a:outerShdw>
                </a:effectLst>
              </a:rPr>
              <a:t> </a:t>
            </a:r>
            <a:r>
              <a:rPr lang="en-US" sz="2800" b="1" u="sng" dirty="0" err="1">
                <a:effectLst>
                  <a:outerShdw blurRad="38100" dist="38100" dir="2700000" algn="tl">
                    <a:srgbClr val="FFFFFF"/>
                  </a:outerShdw>
                </a:effectLst>
              </a:rPr>
              <a:t>giao</a:t>
            </a:r>
            <a:r>
              <a:rPr lang="en-US" sz="2800" b="1" u="sng" dirty="0">
                <a:effectLst>
                  <a:outerShdw blurRad="38100" dist="38100" dir="2700000" algn="tl">
                    <a:srgbClr val="FFFFFF"/>
                  </a:outerShdw>
                </a:effectLst>
              </a:rPr>
              <a:t> </a:t>
            </a:r>
            <a:r>
              <a:rPr lang="en-US" sz="2800" b="1" u="sng" dirty="0" err="1">
                <a:effectLst>
                  <a:outerShdw blurRad="38100" dist="38100" dir="2700000" algn="tl">
                    <a:srgbClr val="FFFFFF"/>
                  </a:outerShdw>
                </a:effectLst>
              </a:rPr>
              <a:t>thông</a:t>
            </a:r>
            <a:endParaRPr lang="en-US" sz="2800" b="1" u="sng" dirty="0">
              <a:effectLst>
                <a:outerShdw blurRad="38100" dist="38100" dir="2700000" algn="tl">
                  <a:srgbClr val="FFFFFF"/>
                </a:outerShdw>
              </a:effectLst>
            </a:endParaRPr>
          </a:p>
        </p:txBody>
      </p:sp>
      <p:sp>
        <p:nvSpPr>
          <p:cNvPr id="239621" name="Text Box 5"/>
          <p:cNvSpPr txBox="1">
            <a:spLocks noChangeArrowheads="1"/>
          </p:cNvSpPr>
          <p:nvPr/>
        </p:nvSpPr>
        <p:spPr bwMode="auto">
          <a:xfrm>
            <a:off x="914400" y="1295400"/>
            <a:ext cx="76200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0000FF"/>
                </a:solidFill>
                <a:effectLst>
                  <a:outerShdw blurRad="38100" dist="38100" dir="2700000" algn="tl">
                    <a:srgbClr val="000000"/>
                  </a:outerShdw>
                </a:effectLst>
              </a:rPr>
              <a:t>Ngồi an toàn trên xe đạp, xe máy</a:t>
            </a:r>
          </a:p>
        </p:txBody>
      </p:sp>
      <p:sp>
        <p:nvSpPr>
          <p:cNvPr id="239622" name="Text Box 6"/>
          <p:cNvSpPr txBox="1">
            <a:spLocks noChangeArrowheads="1"/>
          </p:cNvSpPr>
          <p:nvPr/>
        </p:nvSpPr>
        <p:spPr bwMode="auto">
          <a:xfrm>
            <a:off x="381000" y="2743200"/>
            <a:ext cx="3352800" cy="3508375"/>
          </a:xfrm>
          <a:prstGeom prst="rect">
            <a:avLst/>
          </a:prstGeom>
          <a:solidFill>
            <a:srgbClr val="000066"/>
          </a:solidFill>
          <a:ln w="9525">
            <a:noFill/>
            <a:miter lim="800000"/>
            <a:headEnd/>
            <a:tailEnd/>
          </a:ln>
          <a:effectLst/>
        </p:spPr>
        <p:txBody>
          <a:bodyPr>
            <a:spAutoFit/>
          </a:bodyPr>
          <a:lstStyle/>
          <a:p>
            <a:pPr algn="just">
              <a:spcBef>
                <a:spcPct val="50000"/>
              </a:spcBef>
            </a:pPr>
            <a:r>
              <a:rPr lang="en-US" sz="2800" b="1" u="sng">
                <a:solidFill>
                  <a:srgbClr val="FF0000"/>
                </a:solidFill>
              </a:rPr>
              <a:t>Tình huống 1:</a:t>
            </a:r>
            <a:r>
              <a:rPr lang="en-US" sz="2800" b="1">
                <a:solidFill>
                  <a:schemeClr val="bg1"/>
                </a:solidFill>
              </a:rPr>
              <a:t> </a:t>
            </a:r>
            <a:r>
              <a:rPr lang="nl-NL" sz="2800" b="1" i="1">
                <a:solidFill>
                  <a:schemeClr val="bg1"/>
                </a:solidFill>
              </a:rPr>
              <a:t>Em được bố đèo đến trường bằng xe máy. Em hãy thể hiện đúng động tác khi em lên xe, ngồi trên xe và xuống xe?</a:t>
            </a:r>
            <a:endParaRPr lang="en-US" sz="2800" b="1" i="1">
              <a:solidFill>
                <a:schemeClr val="bg1"/>
              </a:solidFill>
            </a:endParaRPr>
          </a:p>
        </p:txBody>
      </p:sp>
      <p:sp>
        <p:nvSpPr>
          <p:cNvPr id="239623" name="Text Box 7"/>
          <p:cNvSpPr txBox="1">
            <a:spLocks noChangeArrowheads="1"/>
          </p:cNvSpPr>
          <p:nvPr/>
        </p:nvSpPr>
        <p:spPr bwMode="auto">
          <a:xfrm>
            <a:off x="3962400" y="2743200"/>
            <a:ext cx="4876800" cy="3935413"/>
          </a:xfrm>
          <a:prstGeom prst="rect">
            <a:avLst/>
          </a:prstGeom>
          <a:solidFill>
            <a:srgbClr val="00FFCC"/>
          </a:solidFill>
          <a:ln w="9525">
            <a:noFill/>
            <a:miter lim="800000"/>
            <a:headEnd/>
            <a:tailEnd/>
          </a:ln>
          <a:effectLst/>
        </p:spPr>
        <p:txBody>
          <a:bodyPr>
            <a:spAutoFit/>
          </a:bodyPr>
          <a:lstStyle/>
          <a:p>
            <a:pPr algn="just">
              <a:spcBef>
                <a:spcPct val="50000"/>
              </a:spcBef>
            </a:pPr>
            <a:r>
              <a:rPr lang="en-US" sz="2800" b="1" u="sng">
                <a:solidFill>
                  <a:srgbClr val="FF0000"/>
                </a:solidFill>
              </a:rPr>
              <a:t>Tình huống 2:</a:t>
            </a:r>
            <a:r>
              <a:rPr lang="nl-NL" sz="2800" b="1"/>
              <a:t> </a:t>
            </a:r>
            <a:r>
              <a:rPr lang="nl-NL" sz="2800" b="1" i="1"/>
              <a:t>Em được mẹ đèo đến trường bằng xe đạp, trên đường đi  gặp một bạn cùng lớp được bố đèo bằng xe máy. Bạn vẫy gọi em bảo đi nhanh đến trường để chơi. Em thể hiện thái độ và động tác  như thế nào? </a:t>
            </a:r>
            <a:endParaRPr lang="en-US" sz="28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9622"/>
                                        </p:tgtEl>
                                        <p:attrNameLst>
                                          <p:attrName>style.visibility</p:attrName>
                                        </p:attrNameLst>
                                      </p:cBhvr>
                                      <p:to>
                                        <p:strVal val="visible"/>
                                      </p:to>
                                    </p:set>
                                    <p:anim calcmode="lin" valueType="num">
                                      <p:cBhvr additive="base">
                                        <p:cTn id="7" dur="500" fill="hold"/>
                                        <p:tgtEl>
                                          <p:spTgt spid="239622"/>
                                        </p:tgtEl>
                                        <p:attrNameLst>
                                          <p:attrName>ppt_x</p:attrName>
                                        </p:attrNameLst>
                                      </p:cBhvr>
                                      <p:tavLst>
                                        <p:tav tm="0">
                                          <p:val>
                                            <p:strVal val="#ppt_x"/>
                                          </p:val>
                                        </p:tav>
                                        <p:tav tm="100000">
                                          <p:val>
                                            <p:strVal val="#ppt_x"/>
                                          </p:val>
                                        </p:tav>
                                      </p:tavLst>
                                    </p:anim>
                                    <p:anim calcmode="lin" valueType="num">
                                      <p:cBhvr additive="base">
                                        <p:cTn id="8" dur="500" fill="hold"/>
                                        <p:tgtEl>
                                          <p:spTgt spid="2396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239623"/>
                                        </p:tgtEl>
                                        <p:attrNameLst>
                                          <p:attrName>style.visibility</p:attrName>
                                        </p:attrNameLst>
                                      </p:cBhvr>
                                      <p:to>
                                        <p:strVal val="visible"/>
                                      </p:to>
                                    </p:set>
                                    <p:animEffect transition="in" filter="wedge">
                                      <p:cBhvr>
                                        <p:cTn id="13" dur="2000"/>
                                        <p:tgtEl>
                                          <p:spTgt spid="239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2" grpId="0" animBg="1"/>
      <p:bldP spid="2396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6" name="Text Box 8"/>
          <p:cNvSpPr txBox="1">
            <a:spLocks noChangeArrowheads="1"/>
          </p:cNvSpPr>
          <p:nvPr/>
        </p:nvSpPr>
        <p:spPr bwMode="auto">
          <a:xfrm>
            <a:off x="457200" y="2209800"/>
            <a:ext cx="8458200" cy="3238500"/>
          </a:xfrm>
          <a:prstGeom prst="rect">
            <a:avLst/>
          </a:prstGeom>
          <a:solidFill>
            <a:srgbClr val="FCA2F6"/>
          </a:solidFill>
          <a:ln w="38100">
            <a:solidFill>
              <a:srgbClr val="ECBE16"/>
            </a:solidFill>
            <a:miter lim="800000"/>
            <a:headEnd/>
            <a:tailEnd/>
          </a:ln>
          <a:effectLst/>
        </p:spPr>
        <p:txBody>
          <a:bodyPr>
            <a:spAutoFit/>
          </a:bodyPr>
          <a:lstStyle/>
          <a:p>
            <a:pPr algn="ctr"/>
            <a:endParaRPr lang="nl-NL" sz="2800" b="1" u="sng">
              <a:solidFill>
                <a:schemeClr val="accent2"/>
              </a:solidFill>
              <a:effectLst>
                <a:outerShdw blurRad="38100" dist="38100" dir="2700000" algn="tl">
                  <a:srgbClr val="000000"/>
                </a:outerShdw>
              </a:effectLst>
            </a:endParaRPr>
          </a:p>
          <a:p>
            <a:r>
              <a:rPr lang="nl-NL" sz="3200" b="1" u="sng">
                <a:solidFill>
                  <a:schemeClr val="accent2"/>
                </a:solidFill>
                <a:effectLst>
                  <a:outerShdw blurRad="38100" dist="38100" dir="2700000" algn="tl">
                    <a:srgbClr val="000000"/>
                  </a:outerShdw>
                </a:effectLst>
                <a:latin typeface="Times New Roman" pitchFamily="18" charset="0"/>
              </a:rPr>
              <a:t>Kết luận:</a:t>
            </a:r>
            <a:r>
              <a:rPr lang="nl-NL" sz="3200" b="1">
                <a:solidFill>
                  <a:schemeClr val="accent2"/>
                </a:solidFill>
                <a:effectLst>
                  <a:outerShdw blurRad="38100" dist="38100" dir="2700000" algn="tl">
                    <a:srgbClr val="000000"/>
                  </a:outerShdw>
                </a:effectLst>
                <a:latin typeface="Times New Roman" pitchFamily="18" charset="0"/>
              </a:rPr>
              <a:t> Các em cần thực hiện những động tác và những quy định khi ngồi trên xe để đảm bào an toàn cho bản thân. Ôm chặt người ngồi đằng trước không vung tay , vung chân.</a:t>
            </a:r>
            <a:endParaRPr lang="nl-NL" sz="3200" b="1">
              <a:latin typeface="Times New Roman" pitchFamily="18" charset="0"/>
            </a:endParaRPr>
          </a:p>
          <a:p>
            <a:pPr>
              <a:spcBef>
                <a:spcPct val="50000"/>
              </a:spcBef>
            </a:pPr>
            <a:endParaRPr lang="en-US" sz="3200">
              <a:latin typeface="Times New Roman" pitchFamily="18" charset="0"/>
            </a:endParaRPr>
          </a:p>
        </p:txBody>
      </p:sp>
      <p:sp>
        <p:nvSpPr>
          <p:cNvPr id="258057" name="Text Box 9"/>
          <p:cNvSpPr txBox="1">
            <a:spLocks noChangeArrowheads="1"/>
          </p:cNvSpPr>
          <p:nvPr/>
        </p:nvSpPr>
        <p:spPr bwMode="auto">
          <a:xfrm>
            <a:off x="914400" y="228600"/>
            <a:ext cx="7162800" cy="523220"/>
          </a:xfrm>
          <a:prstGeom prst="rect">
            <a:avLst/>
          </a:prstGeom>
          <a:noFill/>
          <a:ln w="9525">
            <a:noFill/>
            <a:miter lim="800000"/>
            <a:headEnd/>
            <a:tailEnd/>
          </a:ln>
          <a:effectLst/>
        </p:spPr>
        <p:txBody>
          <a:bodyPr>
            <a:spAutoFit/>
          </a:bodyPr>
          <a:lstStyle/>
          <a:p>
            <a:pPr algn="ctr">
              <a:spcBef>
                <a:spcPct val="50000"/>
              </a:spcBef>
            </a:pPr>
            <a:r>
              <a:rPr lang="en-US" sz="2800" b="1" u="sng" dirty="0" smtClean="0">
                <a:effectLst>
                  <a:outerShdw blurRad="38100" dist="38100" dir="2700000" algn="tl">
                    <a:srgbClr val="FFFFFF"/>
                  </a:outerShdw>
                </a:effectLst>
              </a:rPr>
              <a:t>An </a:t>
            </a:r>
            <a:r>
              <a:rPr lang="en-US" sz="2800" b="1" u="sng" dirty="0" err="1">
                <a:effectLst>
                  <a:outerShdw blurRad="38100" dist="38100" dir="2700000" algn="tl">
                    <a:srgbClr val="FFFFFF"/>
                  </a:outerShdw>
                </a:effectLst>
              </a:rPr>
              <a:t>toàn</a:t>
            </a:r>
            <a:r>
              <a:rPr lang="en-US" sz="2800" b="1" u="sng" dirty="0">
                <a:effectLst>
                  <a:outerShdw blurRad="38100" dist="38100" dir="2700000" algn="tl">
                    <a:srgbClr val="FFFFFF"/>
                  </a:outerShdw>
                </a:effectLst>
              </a:rPr>
              <a:t> </a:t>
            </a:r>
            <a:r>
              <a:rPr lang="en-US" sz="2800" b="1" u="sng" dirty="0" err="1">
                <a:effectLst>
                  <a:outerShdw blurRad="38100" dist="38100" dir="2700000" algn="tl">
                    <a:srgbClr val="FFFFFF"/>
                  </a:outerShdw>
                </a:effectLst>
              </a:rPr>
              <a:t>giao</a:t>
            </a:r>
            <a:r>
              <a:rPr lang="en-US" sz="2800" b="1" u="sng" dirty="0">
                <a:effectLst>
                  <a:outerShdw blurRad="38100" dist="38100" dir="2700000" algn="tl">
                    <a:srgbClr val="FFFFFF"/>
                  </a:outerShdw>
                </a:effectLst>
              </a:rPr>
              <a:t> </a:t>
            </a:r>
            <a:r>
              <a:rPr lang="en-US" sz="2800" b="1" u="sng" dirty="0" err="1">
                <a:effectLst>
                  <a:outerShdw blurRad="38100" dist="38100" dir="2700000" algn="tl">
                    <a:srgbClr val="FFFFFF"/>
                  </a:outerShdw>
                </a:effectLst>
              </a:rPr>
              <a:t>thông</a:t>
            </a:r>
            <a:endParaRPr lang="en-US" sz="2800" b="1" u="sng" dirty="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58056"/>
                                        </p:tgtEl>
                                        <p:attrNameLst>
                                          <p:attrName>style.visibility</p:attrName>
                                        </p:attrNameLst>
                                      </p:cBhvr>
                                      <p:to>
                                        <p:strVal val="visible"/>
                                      </p:to>
                                    </p:set>
                                    <p:animEffect transition="in" filter="diamond(in)">
                                      <p:cBhvr>
                                        <p:cTn id="7" dur="2000"/>
                                        <p:tgtEl>
                                          <p:spTgt spid="258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VIOLETID" val="11259691"/>
  <p:tag name="VIOLETTITLE" val="An toàn giao thông lớp 2 bài 6"/>
  <p:tag name="VIOLETLESSON" val="6"/>
  <p:tag name="VIOLETCATID" val="8048896"/>
  <p:tag name="VIOLETSUBJECT" val="An toàn giao thông 2"/>
  <p:tag name="VIOLETAUTHORID" val="310868"/>
  <p:tag name="VIOLETAUTHORNAME" val="Nguyễn Thu Thảo"/>
  <p:tag name="VIOLETAUTHORAVATAR" val="no_avatarf.jpg"/>
  <p:tag name="VIOLETAUTHORADDRESS" val="Trường thcs Thanh Hưng - Điện Biên"/>
  <p:tag name="VIOLETDATE" val="2010-10-17 21:35:11"/>
  <p:tag name="VIOLETHIT" val="497"/>
  <p:tag name="VIOLETLIKE" val="0"/>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1&quot;/&gt;&lt;property id=&quot;20307&quot; value=&quot;258&quot;/&gt;&lt;/object&gt;&lt;object type=&quot;3&quot; unique_id=&quot;10006&quot;&gt;&lt;property id=&quot;20148&quot; value=&quot;5&quot;/&gt;&lt;property id=&quot;20300&quot; value=&quot;Slide 2&quot;/&gt;&lt;property id=&quot;20307&quot; value=&quot;333&quot;/&gt;&lt;/object&gt;&lt;object type=&quot;3&quot; unique_id=&quot;10007&quot;&gt;&lt;property id=&quot;20148&quot; value=&quot;5&quot;/&gt;&lt;property id=&quot;20300&quot; value=&quot;Slide 3&quot;/&gt;&lt;property id=&quot;20307&quot; value=&quot;259&quot;/&gt;&lt;/object&gt;&lt;object type=&quot;3&quot; unique_id=&quot;10008&quot;&gt;&lt;property id=&quot;20148&quot; value=&quot;5&quot;/&gt;&lt;property id=&quot;20300&quot; value=&quot;Slide 4&quot;/&gt;&lt;property id=&quot;20307&quot; value=&quot;320&quot;/&gt;&lt;/object&gt;&lt;object type=&quot;3&quot; unique_id=&quot;10009&quot;&gt;&lt;property id=&quot;20148&quot; value=&quot;5&quot;/&gt;&lt;property id=&quot;20300&quot; value=&quot;Slide 5&quot;/&gt;&lt;property id=&quot;20307&quot; value=&quot;325&quot;/&gt;&lt;/object&gt;&lt;object type=&quot;3&quot; unique_id=&quot;10010&quot;&gt;&lt;property id=&quot;20148&quot; value=&quot;5&quot;/&gt;&lt;property id=&quot;20300&quot; value=&quot;Slide 6&quot;/&gt;&lt;property id=&quot;20307&quot; value=&quot;331&quot;/&gt;&lt;/object&gt;&lt;object type=&quot;3&quot; unique_id=&quot;10011&quot;&gt;&lt;property id=&quot;20148&quot; value=&quot;5&quot;/&gt;&lt;property id=&quot;20300&quot; value=&quot;Slide 7&quot;/&gt;&lt;property id=&quot;20307&quot; value=&quot;327&quot;/&gt;&lt;/object&gt;&lt;object type=&quot;3&quot; unique_id=&quot;10012&quot;&gt;&lt;property id=&quot;20148&quot; value=&quot;5&quot;/&gt;&lt;property id=&quot;20300&quot; value=&quot;Slide 8&quot;/&gt;&lt;property id=&quot;20307&quot; value=&quot;334&quot;/&gt;&lt;/object&gt;&lt;object type=&quot;3&quot; unique_id=&quot;10013&quot;&gt;&lt;property id=&quot;20148&quot; value=&quot;5&quot;/&gt;&lt;property id=&quot;20300&quot; value=&quot;Slide 9 - &amp;quot;CỦNG CỐ&amp;quot;&quot;/&gt;&lt;property id=&quot;20307&quot; value=&quot;276&quot;/&gt;&lt;/object&gt;&lt;object type=&quot;3&quot; unique_id=&quot;10014&quot;&gt;&lt;property id=&quot;20148&quot; value=&quot;5&quot;/&gt;&lt;property id=&quot;20300&quot; value=&quot;Slide 10&quot;/&gt;&lt;property id=&quot;20307&quot; value=&quot;332&quot;/&gt;&lt;/object&gt;&lt;object type=&quot;3&quot; unique_id=&quot;10226&quot;&gt;&lt;property id=&quot;20148&quot; value=&quot;5&quot;/&gt;&lt;property id=&quot;20300&quot; value=&quot;Slide 11&quot;/&gt;&lt;property id=&quot;20307&quot; value=&quot;335&quot;/&gt;&lt;/object&gt;&lt;/object&gt;&lt;/object&gt;&lt;/database&gt;"/>
  <p:tag name="SECTOMILLISECCONVERTED" val="1"/>
  <p:tag name="ISPRING_RESOURCE_PATHS_HASH_PRESENTER" val="255f2cce5e724bfec536f2ad991f9901f356fb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1845</TotalTime>
  <Words>658</Words>
  <Application>Microsoft Office PowerPoint</Application>
  <PresentationFormat>On-screen Show (4:3)</PresentationFormat>
  <Paragraphs>87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Slide 1</vt:lpstr>
      <vt:lpstr>Slide 2</vt:lpstr>
      <vt:lpstr>Slide 3</vt:lpstr>
      <vt:lpstr>Slide 4</vt:lpstr>
      <vt:lpstr>Slide 5</vt:lpstr>
      <vt:lpstr>Slide 6</vt:lpstr>
      <vt:lpstr>Slide 7</vt:lpstr>
      <vt:lpstr>Slide 8</vt:lpstr>
      <vt:lpstr>Slide 9</vt:lpstr>
      <vt:lpstr>CỦNG CỐ</vt:lpstr>
      <vt:lpstr>Slide 11</vt:lpstr>
      <vt:lpstr>Slide 12</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AutoBVT</cp:lastModifiedBy>
  <cp:revision>190</cp:revision>
  <dcterms:created xsi:type="dcterms:W3CDTF">2009-03-12T01:19:25Z</dcterms:created>
  <dcterms:modified xsi:type="dcterms:W3CDTF">2016-10-10T09:56:11Z</dcterms:modified>
</cp:coreProperties>
</file>